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7"/>
  </p:notesMasterIdLst>
  <p:sldIdLst>
    <p:sldId id="601" r:id="rId2"/>
    <p:sldId id="256" r:id="rId3"/>
    <p:sldId id="575" r:id="rId4"/>
    <p:sldId id="272" r:id="rId5"/>
    <p:sldId id="271" r:id="rId6"/>
    <p:sldId id="273" r:id="rId7"/>
    <p:sldId id="578" r:id="rId8"/>
    <p:sldId id="570" r:id="rId9"/>
    <p:sldId id="580" r:id="rId10"/>
    <p:sldId id="583" r:id="rId11"/>
    <p:sldId id="587" r:id="rId12"/>
    <p:sldId id="571" r:id="rId13"/>
    <p:sldId id="584" r:id="rId14"/>
    <p:sldId id="586" r:id="rId15"/>
    <p:sldId id="572" r:id="rId16"/>
    <p:sldId id="573" r:id="rId17"/>
    <p:sldId id="585" r:id="rId18"/>
    <p:sldId id="576" r:id="rId19"/>
    <p:sldId id="288" r:id="rId20"/>
    <p:sldId id="290" r:id="rId21"/>
    <p:sldId id="297" r:id="rId22"/>
    <p:sldId id="292" r:id="rId23"/>
    <p:sldId id="291" r:id="rId24"/>
    <p:sldId id="299" r:id="rId25"/>
    <p:sldId id="302" r:id="rId26"/>
    <p:sldId id="295" r:id="rId27"/>
    <p:sldId id="300" r:id="rId28"/>
    <p:sldId id="304" r:id="rId29"/>
    <p:sldId id="303" r:id="rId30"/>
    <p:sldId id="301" r:id="rId31"/>
    <p:sldId id="577" r:id="rId32"/>
    <p:sldId id="322" r:id="rId33"/>
    <p:sldId id="511" r:id="rId34"/>
    <p:sldId id="512" r:id="rId35"/>
    <p:sldId id="513" r:id="rId36"/>
    <p:sldId id="514" r:id="rId37"/>
    <p:sldId id="515" r:id="rId38"/>
    <p:sldId id="510" r:id="rId39"/>
    <p:sldId id="332" r:id="rId40"/>
    <p:sldId id="399" r:id="rId41"/>
    <p:sldId id="324" r:id="rId42"/>
    <p:sldId id="323" r:id="rId43"/>
    <p:sldId id="341" r:id="rId44"/>
    <p:sldId id="325" r:id="rId45"/>
    <p:sldId id="326" r:id="rId46"/>
    <p:sldId id="327" r:id="rId47"/>
    <p:sldId id="329" r:id="rId48"/>
    <p:sldId id="330" r:id="rId49"/>
    <p:sldId id="331" r:id="rId50"/>
    <p:sldId id="333" r:id="rId51"/>
    <p:sldId id="442" r:id="rId52"/>
    <p:sldId id="338" r:id="rId53"/>
    <p:sldId id="339" r:id="rId54"/>
    <p:sldId id="340" r:id="rId55"/>
    <p:sldId id="342" r:id="rId56"/>
    <p:sldId id="344" r:id="rId57"/>
    <p:sldId id="343" r:id="rId58"/>
    <p:sldId id="400" r:id="rId59"/>
    <p:sldId id="402" r:id="rId60"/>
    <p:sldId id="403" r:id="rId61"/>
    <p:sldId id="407" r:id="rId62"/>
    <p:sldId id="408" r:id="rId63"/>
    <p:sldId id="405" r:id="rId64"/>
    <p:sldId id="406" r:id="rId65"/>
    <p:sldId id="337" r:id="rId66"/>
    <p:sldId id="361" r:id="rId67"/>
    <p:sldId id="588" r:id="rId68"/>
    <p:sldId id="480" r:id="rId69"/>
    <p:sldId id="362" r:id="rId70"/>
    <p:sldId id="472" r:id="rId71"/>
    <p:sldId id="532" r:id="rId72"/>
    <p:sldId id="534" r:id="rId73"/>
    <p:sldId id="535" r:id="rId74"/>
    <p:sldId id="536" r:id="rId75"/>
    <p:sldId id="560" r:id="rId76"/>
    <p:sldId id="539" r:id="rId77"/>
    <p:sldId id="541" r:id="rId78"/>
    <p:sldId id="599" r:id="rId79"/>
    <p:sldId id="473" r:id="rId80"/>
    <p:sldId id="345" r:id="rId81"/>
    <p:sldId id="353" r:id="rId82"/>
    <p:sldId id="384" r:id="rId83"/>
    <p:sldId id="385" r:id="rId84"/>
    <p:sldId id="386" r:id="rId85"/>
    <p:sldId id="388" r:id="rId86"/>
    <p:sldId id="544" r:id="rId87"/>
    <p:sldId id="506" r:id="rId88"/>
    <p:sldId id="546" r:id="rId89"/>
    <p:sldId id="504" r:id="rId90"/>
    <p:sldId id="545" r:id="rId91"/>
    <p:sldId id="387" r:id="rId92"/>
    <p:sldId id="392" r:id="rId93"/>
    <p:sldId id="394" r:id="rId94"/>
    <p:sldId id="395" r:id="rId95"/>
    <p:sldId id="396" r:id="rId96"/>
    <p:sldId id="397" r:id="rId97"/>
    <p:sldId id="600" r:id="rId98"/>
    <p:sldId id="593" r:id="rId99"/>
    <p:sldId id="439" r:id="rId100"/>
    <p:sldId id="594" r:id="rId101"/>
    <p:sldId id="595" r:id="rId102"/>
    <p:sldId id="596" r:id="rId103"/>
    <p:sldId id="597" r:id="rId104"/>
    <p:sldId id="598" r:id="rId105"/>
    <p:sldId id="559" r:id="rId106"/>
    <p:sldId id="443" r:id="rId107"/>
    <p:sldId id="591" r:id="rId108"/>
    <p:sldId id="470" r:id="rId109"/>
    <p:sldId id="592" r:id="rId110"/>
    <p:sldId id="468" r:id="rId111"/>
    <p:sldId id="502" r:id="rId112"/>
    <p:sldId id="469" r:id="rId113"/>
    <p:sldId id="471" r:id="rId114"/>
    <p:sldId id="589" r:id="rId115"/>
    <p:sldId id="590" r:id="rId11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BDE9AC-817C-144A-A336-DC45A97B37C5}" v="99" dt="2020-08-10T15:10:17.7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39"/>
    <p:restoredTop sz="94780"/>
  </p:normalViewPr>
  <p:slideViewPr>
    <p:cSldViewPr snapToGrid="0" snapToObjects="1">
      <p:cViewPr>
        <p:scale>
          <a:sx n="100" d="100"/>
          <a:sy n="100" d="100"/>
        </p:scale>
        <p:origin x="144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A2CC8-3086-B544-98C1-82574B97712C}" type="datetimeFigureOut">
              <a:rPr lang="fr-FR" smtClean="0"/>
              <a:t>09/08/2020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24EDF-7DD5-F849-9A65-C04E1A469AA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90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24EDF-7DD5-F849-9A65-C04E1A469AA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796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24EDF-7DD5-F849-9A65-C04E1A469AA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920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ajouter adresse </a:t>
            </a:r>
            <a:r>
              <a:rPr lang="fr-FR" err="1"/>
              <a:t>ip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24EDF-7DD5-F849-9A65-C04E1A469AA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742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ajouter adresse </a:t>
            </a:r>
            <a:r>
              <a:rPr lang="fr-FR" err="1"/>
              <a:t>ip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24EDF-7DD5-F849-9A65-C04E1A469AA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312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24EDF-7DD5-F849-9A65-C04E1A469AA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69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arrive fort tard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24EDF-7DD5-F849-9A65-C04E1A469AA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270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24EDF-7DD5-F849-9A65-C04E1A469AAC}" type="slidenum">
              <a:rPr lang="fr-FR" smtClean="0"/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73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EA-3FFF-1245-AE42-F80C94F31ECE}" type="datetimeFigureOut">
              <a:rPr lang="fr-FR" smtClean="0"/>
              <a:t>09/08/2020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EC93-4FF2-0242-880F-36278257ADD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65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EA-3FFF-1245-AE42-F80C94F31ECE}" type="datetimeFigureOut">
              <a:rPr lang="fr-FR" smtClean="0"/>
              <a:t>09/08/2020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EC93-4FF2-0242-880F-36278257ADD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037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EA-3FFF-1245-AE42-F80C94F31ECE}" type="datetimeFigureOut">
              <a:rPr lang="fr-FR" smtClean="0"/>
              <a:t>09/08/2020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EC93-4FF2-0242-880F-36278257ADD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11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EA-3FFF-1245-AE42-F80C94F31ECE}" type="datetimeFigureOut">
              <a:rPr lang="fr-FR" smtClean="0"/>
              <a:t>09/08/2020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EC93-4FF2-0242-880F-36278257ADD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13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EA-3FFF-1245-AE42-F80C94F31ECE}" type="datetimeFigureOut">
              <a:rPr lang="fr-FR" smtClean="0"/>
              <a:t>09/08/2020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EC93-4FF2-0242-880F-36278257ADD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81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EA-3FFF-1245-AE42-F80C94F31ECE}" type="datetimeFigureOut">
              <a:rPr lang="fr-FR" smtClean="0"/>
              <a:t>09/08/2020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EC93-4FF2-0242-880F-36278257ADD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25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EA-3FFF-1245-AE42-F80C94F31ECE}" type="datetimeFigureOut">
              <a:rPr lang="fr-FR" smtClean="0"/>
              <a:t>09/08/2020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EC93-4FF2-0242-880F-36278257ADD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339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EA-3FFF-1245-AE42-F80C94F31ECE}" type="datetimeFigureOut">
              <a:rPr lang="fr-FR" smtClean="0"/>
              <a:t>09/08/2020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EC93-4FF2-0242-880F-36278257ADD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41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EA-3FFF-1245-AE42-F80C94F31ECE}" type="datetimeFigureOut">
              <a:rPr lang="fr-FR" smtClean="0"/>
              <a:t>09/08/2020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EC93-4FF2-0242-880F-36278257ADD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EA-3FFF-1245-AE42-F80C94F31ECE}" type="datetimeFigureOut">
              <a:rPr lang="fr-FR" smtClean="0"/>
              <a:t>09/08/2020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EC93-4FF2-0242-880F-36278257ADD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448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51EA-3FFF-1245-AE42-F80C94F31ECE}" type="datetimeFigureOut">
              <a:rPr lang="fr-FR" smtClean="0"/>
              <a:t>09/08/2020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EC93-4FF2-0242-880F-36278257ADD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35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2012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32994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O. Bonaventure, http://</a:t>
            </a:r>
            <a:r>
              <a:rPr lang="fr-FR" dirty="0" err="1"/>
              <a:t>www.multipath-tcp.org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Page </a:t>
            </a:r>
            <a:fld id="{CE40EC93-4FF2-0242-880F-36278257ADDD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093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ultipath-tcp/mptcp_net-next/wiki" TargetMode="External"/><Relationship Id="rId2" Type="http://schemas.openxmlformats.org/officeDocument/2006/relationships/hyperlink" Target="http://www.multipath-tcp.org/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ultipath-tcp.org/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intel/mptcpd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25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microsoft.com/on-the-issues/2019/04/08/=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5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png"/><Relationship Id="rId9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5.jpe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5.jpe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53.wmf"/><Relationship Id="rId3" Type="http://schemas.openxmlformats.org/officeDocument/2006/relationships/image" Target="../media/image43.emf"/><Relationship Id="rId7" Type="http://schemas.openxmlformats.org/officeDocument/2006/relationships/image" Target="../media/image47.wmf"/><Relationship Id="rId12" Type="http://schemas.openxmlformats.org/officeDocument/2006/relationships/image" Target="../media/image52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wmf"/><Relationship Id="rId11" Type="http://schemas.openxmlformats.org/officeDocument/2006/relationships/image" Target="../media/image51.wmf"/><Relationship Id="rId5" Type="http://schemas.openxmlformats.org/officeDocument/2006/relationships/image" Target="../media/image45.emf"/><Relationship Id="rId10" Type="http://schemas.openxmlformats.org/officeDocument/2006/relationships/image" Target="../media/image50.wmf"/><Relationship Id="rId4" Type="http://schemas.openxmlformats.org/officeDocument/2006/relationships/image" Target="../media/image44.emf"/><Relationship Id="rId9" Type="http://schemas.openxmlformats.org/officeDocument/2006/relationships/image" Target="../media/image49.wmf"/><Relationship Id="rId14" Type="http://schemas.openxmlformats.org/officeDocument/2006/relationships/image" Target="../media/image5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5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55.pn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9.png"/><Relationship Id="rId9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5.pn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55.png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55.png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55.png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55.png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3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58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5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6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5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5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5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3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3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5" Type="http://schemas.openxmlformats.org/officeDocument/2006/relationships/image" Target="../media/image55.png"/><Relationship Id="rId4" Type="http://schemas.openxmlformats.org/officeDocument/2006/relationships/image" Target="../media/image35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35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5" Type="http://schemas.openxmlformats.org/officeDocument/2006/relationships/image" Target="../media/image66.png"/><Relationship Id="rId4" Type="http://schemas.openxmlformats.org/officeDocument/2006/relationships/image" Target="../media/image3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5051F-42E6-8C4E-8A83-11B5791BF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SIGCOMM’20 Tutorial</a:t>
            </a:r>
            <a:br>
              <a:rPr lang="en-BE" dirty="0"/>
            </a:br>
            <a:r>
              <a:rPr lang="en-BE" dirty="0"/>
              <a:t>Multipath Transport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C574-8E85-E44A-B964-0A8237DD2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sz="2800" dirty="0"/>
              <a:t>Presenters</a:t>
            </a:r>
          </a:p>
          <a:p>
            <a:pPr lvl="1"/>
            <a:r>
              <a:rPr lang="en-BE" sz="2400" dirty="0"/>
              <a:t>Olivier Bonaventure, UCLouvain</a:t>
            </a:r>
          </a:p>
          <a:p>
            <a:pPr lvl="1"/>
            <a:r>
              <a:rPr lang="en-BE" sz="2400" dirty="0"/>
              <a:t>Quentin De Coninck, UCLouvain</a:t>
            </a:r>
          </a:p>
          <a:p>
            <a:r>
              <a:rPr lang="en-BE" sz="2800" dirty="0"/>
              <a:t>Schedule</a:t>
            </a:r>
          </a:p>
          <a:p>
            <a:pPr lvl="1"/>
            <a:r>
              <a:rPr lang="en-BE" sz="2400" dirty="0"/>
              <a:t>10:00-11:00 EDT Multipath TCP, Olivier</a:t>
            </a:r>
          </a:p>
          <a:p>
            <a:pPr lvl="1"/>
            <a:r>
              <a:rPr lang="en-BE" sz="2400" dirty="0"/>
              <a:t>11:00-11:30 EDT Hands-on, Quentin</a:t>
            </a:r>
          </a:p>
          <a:p>
            <a:pPr lvl="1"/>
            <a:r>
              <a:rPr lang="en-BE" sz="2400" dirty="0"/>
              <a:t>12:00-13:00 EDT Multipath QUIC, Quentin</a:t>
            </a:r>
          </a:p>
          <a:p>
            <a:pPr lvl="1"/>
            <a:r>
              <a:rPr lang="en-BE" sz="2400" dirty="0"/>
              <a:t>13:00-13:30 EDT Hands-on, Quentin</a:t>
            </a:r>
          </a:p>
          <a:p>
            <a:r>
              <a:rPr lang="en-BE" sz="2400" b="1" dirty="0"/>
              <a:t>Please download and install our VM</a:t>
            </a:r>
          </a:p>
          <a:p>
            <a:pPr lvl="1"/>
            <a:r>
              <a:rPr lang="en-GB" sz="2400" dirty="0"/>
              <a:t>https://</a:t>
            </a:r>
            <a:r>
              <a:rPr lang="en-GB" sz="2400" dirty="0" err="1"/>
              <a:t>github.com</a:t>
            </a:r>
            <a:r>
              <a:rPr lang="en-GB" sz="2400" dirty="0"/>
              <a:t>/</a:t>
            </a:r>
            <a:r>
              <a:rPr lang="en-GB" sz="2400" dirty="0" err="1"/>
              <a:t>qdeconinck</a:t>
            </a:r>
            <a:r>
              <a:rPr lang="en-GB" sz="2400" dirty="0"/>
              <a:t>/sigcomm20_mptp_tutorial</a:t>
            </a:r>
            <a:endParaRPr lang="en-BE" sz="2400" dirty="0"/>
          </a:p>
          <a:p>
            <a:pPr lvl="1"/>
            <a:r>
              <a:rPr lang="en-GB" sz="2400" dirty="0"/>
              <a:t>A</a:t>
            </a:r>
            <a:r>
              <a:rPr lang="en-BE" sz="2400" dirty="0"/>
              <a:t>nd use slack channel for questions</a:t>
            </a:r>
          </a:p>
          <a:p>
            <a:pPr lvl="1"/>
            <a:endParaRPr lang="en-BE" dirty="0"/>
          </a:p>
          <a:p>
            <a:pPr lvl="1"/>
            <a:endParaRPr lang="en-BE" dirty="0"/>
          </a:p>
          <a:p>
            <a:pPr lvl="1"/>
            <a:endParaRPr lang="en-BE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A3521D4-4415-D84A-B3C1-1972729B8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0"/>
            <a:ext cx="1308622" cy="77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00537D-E694-9047-85AE-84D284094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8961"/>
            <a:ext cx="1828801" cy="422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9C2FBC-25D6-D64E-A43C-7D0E6DF83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999" y="3332162"/>
            <a:ext cx="1543311" cy="1543311"/>
          </a:xfrm>
          <a:prstGeom prst="rect">
            <a:avLst/>
          </a:prstGeom>
        </p:spPr>
      </p:pic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D367545-66C9-2B43-AAD2-9B1AB3D0F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0999" y="1466415"/>
            <a:ext cx="1543311" cy="171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5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989"/>
    </mc:Choice>
    <mc:Fallback>
      <p:transition spd="slow" advTm="16698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e 53">
            <a:extLst>
              <a:ext uri="{FF2B5EF4-FFF2-40B4-BE49-F238E27FC236}">
                <a16:creationId xmlns:a16="http://schemas.microsoft.com/office/drawing/2014/main" id="{5B9ECCFB-723C-9C45-8167-0806F5D862DD}"/>
              </a:ext>
            </a:extLst>
          </p:cNvPr>
          <p:cNvSpPr/>
          <p:nvPr/>
        </p:nvSpPr>
        <p:spPr>
          <a:xfrm>
            <a:off x="2029007" y="3297946"/>
            <a:ext cx="3311065" cy="2533725"/>
          </a:xfrm>
          <a:prstGeom prst="pie">
            <a:avLst>
              <a:gd name="adj1" fmla="val 19375102"/>
              <a:gd name="adj2" fmla="val 1937151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34561" tIns="34561" rIns="75197" bIns="34561">
            <a:normAutofit fontScale="90000"/>
          </a:bodyPr>
          <a:lstStyle/>
          <a:p>
            <a:pPr marL="5760"/>
            <a:r>
              <a:rPr lang="en-US"/>
              <a:t>Walking with Siri and Multipath TCP</a:t>
            </a: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5483520" y="1849154"/>
            <a:ext cx="0" cy="299551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H="1">
            <a:off x="5253120" y="2078139"/>
            <a:ext cx="227520" cy="990824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5483520" y="2078139"/>
            <a:ext cx="227520" cy="990824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5333760" y="2839978"/>
            <a:ext cx="29952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>
            <a:off x="5414400" y="2536107"/>
            <a:ext cx="14976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5414400" y="2536107"/>
            <a:ext cx="227520" cy="303871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 flipH="1">
            <a:off x="5333760" y="2536107"/>
            <a:ext cx="227520" cy="303871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>
            <a:off x="5333760" y="2839979"/>
            <a:ext cx="380160" cy="228984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 flipH="1">
            <a:off x="5253120" y="2839979"/>
            <a:ext cx="380160" cy="228984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>
            <a:off x="5414400" y="2307122"/>
            <a:ext cx="14976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17" name="Oval 21"/>
          <p:cNvSpPr>
            <a:spLocks/>
          </p:cNvSpPr>
          <p:nvPr/>
        </p:nvSpPr>
        <p:spPr bwMode="auto">
          <a:xfrm>
            <a:off x="5944320" y="4059787"/>
            <a:ext cx="460800" cy="460848"/>
          </a:xfrm>
          <a:prstGeom prst="ellipse">
            <a:avLst/>
          </a:prstGeom>
          <a:solidFill>
            <a:srgbClr val="4F81BD"/>
          </a:solidFill>
          <a:ln w="952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>
            <a:off x="6405120" y="4288770"/>
            <a:ext cx="84096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>
            <a:off x="5713920" y="3083364"/>
            <a:ext cx="456480" cy="976423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 flipH="1">
            <a:off x="4122720" y="4553759"/>
            <a:ext cx="1768320" cy="152656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grpSp>
        <p:nvGrpSpPr>
          <p:cNvPr id="29721" name="Group 25"/>
          <p:cNvGrpSpPr>
            <a:grpSpLocks/>
          </p:cNvGrpSpPr>
          <p:nvPr/>
        </p:nvGrpSpPr>
        <p:grpSpPr bwMode="auto">
          <a:xfrm>
            <a:off x="5559840" y="2619635"/>
            <a:ext cx="1607040" cy="2458338"/>
            <a:chOff x="0" y="0"/>
            <a:chExt cx="1115" cy="1707"/>
          </a:xfrm>
        </p:grpSpPr>
        <p:sp>
          <p:nvSpPr>
            <p:cNvPr id="29722" name="AutoShape 26"/>
            <p:cNvSpPr>
              <a:spLocks/>
            </p:cNvSpPr>
            <p:nvPr/>
          </p:nvSpPr>
          <p:spPr bwMode="auto">
            <a:xfrm>
              <a:off x="0" y="0"/>
              <a:ext cx="1115" cy="1707"/>
            </a:xfrm>
            <a:custGeom>
              <a:avLst/>
              <a:gdLst/>
              <a:ahLst/>
              <a:cxnLst/>
              <a:rect l="0" t="0" r="r" b="b"/>
              <a:pathLst>
                <a:path w="20879" h="20683">
                  <a:moveTo>
                    <a:pt x="1901" y="6809"/>
                  </a:moveTo>
                  <a:cubicBezTo>
                    <a:pt x="1658" y="4403"/>
                    <a:pt x="2907" y="2186"/>
                    <a:pt x="4691" y="1859"/>
                  </a:cubicBezTo>
                  <a:cubicBezTo>
                    <a:pt x="5414" y="1726"/>
                    <a:pt x="6149" y="1925"/>
                    <a:pt x="6778" y="2422"/>
                  </a:cubicBezTo>
                  <a:cubicBezTo>
                    <a:pt x="7445" y="726"/>
                    <a:pt x="9003" y="81"/>
                    <a:pt x="10259" y="982"/>
                  </a:cubicBezTo>
                  <a:cubicBezTo>
                    <a:pt x="10478" y="1140"/>
                    <a:pt x="10680" y="1340"/>
                    <a:pt x="10857" y="1575"/>
                  </a:cubicBezTo>
                  <a:cubicBezTo>
                    <a:pt x="11377" y="169"/>
                    <a:pt x="12642" y="-402"/>
                    <a:pt x="13683" y="299"/>
                  </a:cubicBezTo>
                  <a:cubicBezTo>
                    <a:pt x="13971" y="493"/>
                    <a:pt x="14222" y="774"/>
                    <a:pt x="14418" y="1120"/>
                  </a:cubicBezTo>
                  <a:cubicBezTo>
                    <a:pt x="15255" y="-210"/>
                    <a:pt x="16734" y="-374"/>
                    <a:pt x="17722" y="753"/>
                  </a:cubicBezTo>
                  <a:cubicBezTo>
                    <a:pt x="18137" y="1227"/>
                    <a:pt x="18417" y="1880"/>
                    <a:pt x="18513" y="2601"/>
                  </a:cubicBezTo>
                  <a:cubicBezTo>
                    <a:pt x="19885" y="3106"/>
                    <a:pt x="20694" y="5019"/>
                    <a:pt x="20321" y="6874"/>
                  </a:cubicBezTo>
                  <a:cubicBezTo>
                    <a:pt x="20289" y="7030"/>
                    <a:pt x="20250" y="7182"/>
                    <a:pt x="20203" y="7331"/>
                  </a:cubicBezTo>
                  <a:cubicBezTo>
                    <a:pt x="21303" y="9264"/>
                    <a:pt x="21034" y="12033"/>
                    <a:pt x="19601" y="13518"/>
                  </a:cubicBezTo>
                  <a:cubicBezTo>
                    <a:pt x="19155" y="13980"/>
                    <a:pt x="18629" y="14279"/>
                    <a:pt x="18072" y="14386"/>
                  </a:cubicBezTo>
                  <a:cubicBezTo>
                    <a:pt x="18060" y="16465"/>
                    <a:pt x="16800" y="18137"/>
                    <a:pt x="15258" y="18121"/>
                  </a:cubicBezTo>
                  <a:cubicBezTo>
                    <a:pt x="14743" y="18115"/>
                    <a:pt x="14238" y="17917"/>
                    <a:pt x="13801" y="17550"/>
                  </a:cubicBezTo>
                  <a:cubicBezTo>
                    <a:pt x="13280" y="19881"/>
                    <a:pt x="11460" y="21198"/>
                    <a:pt x="9738" y="20492"/>
                  </a:cubicBezTo>
                  <a:cubicBezTo>
                    <a:pt x="9016" y="20196"/>
                    <a:pt x="8392" y="19571"/>
                    <a:pt x="7973" y="18722"/>
                  </a:cubicBezTo>
                  <a:cubicBezTo>
                    <a:pt x="6209" y="20158"/>
                    <a:pt x="3920" y="19386"/>
                    <a:pt x="2859" y="16998"/>
                  </a:cubicBezTo>
                  <a:cubicBezTo>
                    <a:pt x="2846" y="16968"/>
                    <a:pt x="2833" y="16937"/>
                    <a:pt x="2820" y="16907"/>
                  </a:cubicBezTo>
                  <a:cubicBezTo>
                    <a:pt x="1666" y="17089"/>
                    <a:pt x="620" y="15978"/>
                    <a:pt x="485" y="14424"/>
                  </a:cubicBezTo>
                  <a:cubicBezTo>
                    <a:pt x="412" y="13596"/>
                    <a:pt x="615" y="12767"/>
                    <a:pt x="1038" y="12159"/>
                  </a:cubicBezTo>
                  <a:cubicBezTo>
                    <a:pt x="39" y="11365"/>
                    <a:pt x="-297" y="9622"/>
                    <a:pt x="288" y="8266"/>
                  </a:cubicBezTo>
                  <a:cubicBezTo>
                    <a:pt x="626" y="7484"/>
                    <a:pt x="1218" y="6967"/>
                    <a:pt x="1883" y="6874"/>
                  </a:cubicBezTo>
                  <a:close/>
                  <a:moveTo>
                    <a:pt x="1901" y="6809"/>
                  </a:moveTo>
                </a:path>
              </a:pathLst>
            </a:custGeom>
            <a:solidFill>
              <a:srgbClr val="B8B8B8"/>
            </a:solidFill>
            <a:ln w="9525">
              <a:solidFill>
                <a:srgbClr val="B8B8B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9723" name="AutoShape 27"/>
            <p:cNvSpPr>
              <a:spLocks/>
            </p:cNvSpPr>
            <p:nvPr/>
          </p:nvSpPr>
          <p:spPr bwMode="auto">
            <a:xfrm>
              <a:off x="891" y="323"/>
              <a:ext cx="185" cy="18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B8B8B8"/>
            </a:solidFill>
            <a:ln w="9525">
              <a:solidFill>
                <a:srgbClr val="B8B8B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9724" name="AutoShape 28"/>
            <p:cNvSpPr>
              <a:spLocks/>
            </p:cNvSpPr>
            <p:nvPr/>
          </p:nvSpPr>
          <p:spPr bwMode="auto">
            <a:xfrm>
              <a:off x="839" y="437"/>
              <a:ext cx="124" cy="12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B8B8B8"/>
            </a:solidFill>
            <a:ln w="9525">
              <a:solidFill>
                <a:srgbClr val="B8B8B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9725" name="AutoShape 29"/>
            <p:cNvSpPr>
              <a:spLocks/>
            </p:cNvSpPr>
            <p:nvPr/>
          </p:nvSpPr>
          <p:spPr bwMode="auto">
            <a:xfrm>
              <a:off x="831" y="508"/>
              <a:ext cx="62" cy="6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B8B8B8"/>
            </a:solidFill>
            <a:ln w="9525">
              <a:solidFill>
                <a:srgbClr val="B8B8B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9726" name="AutoShape 30"/>
            <p:cNvSpPr>
              <a:spLocks/>
            </p:cNvSpPr>
            <p:nvPr/>
          </p:nvSpPr>
          <p:spPr bwMode="auto">
            <a:xfrm>
              <a:off x="56" y="86"/>
              <a:ext cx="1023" cy="145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13" y="12896"/>
                    <a:pt x="19202" y="14528"/>
                    <a:pt x="19193" y="16310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9525">
              <a:solidFill>
                <a:srgbClr val="B8B8B8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29727" name="Rectangle 31"/>
          <p:cNvSpPr>
            <a:spLocks/>
          </p:cNvSpPr>
          <p:nvPr/>
        </p:nvSpPr>
        <p:spPr bwMode="auto">
          <a:xfrm>
            <a:off x="5621760" y="1745463"/>
            <a:ext cx="1753715" cy="4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4561" tIns="34561" rIns="75197" bIns="34561">
            <a:spAutoFit/>
          </a:bodyPr>
          <a:lstStyle/>
          <a:p>
            <a:pPr marL="5760"/>
            <a:r>
              <a:rPr lang="en-US" sz="2400" err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xG</a:t>
            </a:r>
            <a:r>
              <a:rPr lang="en-US" sz="240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</a:t>
            </a:r>
            <a:r>
              <a:rPr lang="en-US" sz="2400" err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celltower</a:t>
            </a:r>
            <a:endParaRPr lang="en-US" sz="2400"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560" y="3958976"/>
            <a:ext cx="754560" cy="75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2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40" y="4386701"/>
            <a:ext cx="707040" cy="63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6">
            <a:extLst>
              <a:ext uri="{FF2B5EF4-FFF2-40B4-BE49-F238E27FC236}">
                <a16:creationId xmlns:a16="http://schemas.microsoft.com/office/drawing/2014/main" id="{C15AF890-B0DC-6B4E-BFE5-818C84DC2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426" y="4126034"/>
            <a:ext cx="1317399" cy="2006434"/>
          </a:xfrm>
          <a:prstGeom prst="rect">
            <a:avLst/>
          </a:prstGeom>
        </p:spPr>
      </p:pic>
      <p:sp>
        <p:nvSpPr>
          <p:cNvPr id="35" name="Line 38">
            <a:extLst>
              <a:ext uri="{FF2B5EF4-FFF2-40B4-BE49-F238E27FC236}">
                <a16:creationId xmlns:a16="http://schemas.microsoft.com/office/drawing/2014/main" id="{0761DEC9-DC53-B140-913E-06DF100A54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95307" y="4789941"/>
            <a:ext cx="1783007" cy="454563"/>
          </a:xfrm>
          <a:prstGeom prst="line">
            <a:avLst/>
          </a:prstGeom>
          <a:noFill/>
          <a:ln w="50800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" name="Line 39">
            <a:extLst>
              <a:ext uri="{FF2B5EF4-FFF2-40B4-BE49-F238E27FC236}">
                <a16:creationId xmlns:a16="http://schemas.microsoft.com/office/drawing/2014/main" id="{E0180857-0EDC-A647-9AFE-EB209292B5D8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178316" y="4485635"/>
            <a:ext cx="3195749" cy="304305"/>
          </a:xfrm>
          <a:prstGeom prst="line">
            <a:avLst/>
          </a:prstGeom>
          <a:noFill/>
          <a:ln w="50800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7" name="ZoneTexte 45">
            <a:extLst>
              <a:ext uri="{FF2B5EF4-FFF2-40B4-BE49-F238E27FC236}">
                <a16:creationId xmlns:a16="http://schemas.microsoft.com/office/drawing/2014/main" id="{B6C28E0A-1A0F-2F48-AF42-973EBB9B4183}"/>
              </a:ext>
            </a:extLst>
          </p:cNvPr>
          <p:cNvSpPr txBox="1"/>
          <p:nvPr/>
        </p:nvSpPr>
        <p:spPr>
          <a:xfrm>
            <a:off x="4459419" y="4749743"/>
            <a:ext cx="97073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000"/>
              <a:t>Voice </a:t>
            </a:r>
            <a:r>
              <a:rPr lang="fr-FR" sz="2000" err="1"/>
              <a:t>samples</a:t>
            </a:r>
            <a:endParaRPr lang="fr-FR" sz="2000">
              <a:solidFill>
                <a:srgbClr val="008000"/>
              </a:solidFill>
            </a:endParaRPr>
          </a:p>
        </p:txBody>
      </p:sp>
      <p:sp>
        <p:nvSpPr>
          <p:cNvPr id="38" name="Line 38">
            <a:extLst>
              <a:ext uri="{FF2B5EF4-FFF2-40B4-BE49-F238E27FC236}">
                <a16:creationId xmlns:a16="http://schemas.microsoft.com/office/drawing/2014/main" id="{416EBEAC-E973-5D42-BABA-44EE03E31C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6692" y="4314782"/>
            <a:ext cx="3391069" cy="289380"/>
          </a:xfrm>
          <a:prstGeom prst="line">
            <a:avLst/>
          </a:prstGeom>
          <a:noFill/>
          <a:ln w="50800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9" name="Line 39">
            <a:extLst>
              <a:ext uri="{FF2B5EF4-FFF2-40B4-BE49-F238E27FC236}">
                <a16:creationId xmlns:a16="http://schemas.microsoft.com/office/drawing/2014/main" id="{44F36104-2F70-B348-9EB6-64799A7FA9F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2437026" y="3513613"/>
            <a:ext cx="1534106" cy="1067939"/>
          </a:xfrm>
          <a:prstGeom prst="line">
            <a:avLst/>
          </a:prstGeom>
          <a:noFill/>
          <a:ln w="50800">
            <a:solidFill>
              <a:srgbClr val="0000FF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45FBD596-B143-3D40-8DCC-6943EDC9C139}"/>
              </a:ext>
            </a:extLst>
          </p:cNvPr>
          <p:cNvSpPr/>
          <p:nvPr/>
        </p:nvSpPr>
        <p:spPr>
          <a:xfrm>
            <a:off x="3727197" y="3102089"/>
            <a:ext cx="2024126" cy="1080111"/>
          </a:xfrm>
          <a:prstGeom prst="wedgeRectCallout">
            <a:avLst>
              <a:gd name="adj1" fmla="val -83744"/>
              <a:gd name="adj2" fmla="val 1949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>
                <a:solidFill>
                  <a:schemeClr val="tx1"/>
                </a:solidFill>
              </a:rPr>
              <a:t>Wi-Fi still attached but flappy</a:t>
            </a:r>
          </a:p>
        </p:txBody>
      </p:sp>
      <p:sp>
        <p:nvSpPr>
          <p:cNvPr id="41" name="Rectangular Callout 40">
            <a:extLst>
              <a:ext uri="{FF2B5EF4-FFF2-40B4-BE49-F238E27FC236}">
                <a16:creationId xmlns:a16="http://schemas.microsoft.com/office/drawing/2014/main" id="{8D2EA5D6-4A34-C649-8198-07BB197AE797}"/>
              </a:ext>
            </a:extLst>
          </p:cNvPr>
          <p:cNvSpPr/>
          <p:nvPr/>
        </p:nvSpPr>
        <p:spPr>
          <a:xfrm>
            <a:off x="3660481" y="1384271"/>
            <a:ext cx="1747645" cy="536748"/>
          </a:xfrm>
          <a:prstGeom prst="wedgeRectCallout">
            <a:avLst>
              <a:gd name="adj1" fmla="val -62111"/>
              <a:gd name="adj2" fmla="val 5168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>
                <a:solidFill>
                  <a:schemeClr val="tx1"/>
                </a:solidFill>
              </a:rPr>
              <a:t>Wi-Fi lost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1BB802-2A02-0142-A3E5-15356DA6DEEA}"/>
              </a:ext>
            </a:extLst>
          </p:cNvPr>
          <p:cNvSpPr/>
          <p:nvPr/>
        </p:nvSpPr>
        <p:spPr>
          <a:xfrm>
            <a:off x="2974254" y="6230423"/>
            <a:ext cx="4454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Same applies to Apple Music and Apple Maps</a:t>
            </a:r>
          </a:p>
        </p:txBody>
      </p:sp>
      <p:grpSp>
        <p:nvGrpSpPr>
          <p:cNvPr id="43" name="Group 18">
            <a:extLst>
              <a:ext uri="{FF2B5EF4-FFF2-40B4-BE49-F238E27FC236}">
                <a16:creationId xmlns:a16="http://schemas.microsoft.com/office/drawing/2014/main" id="{2E9815C7-FDB9-A14C-80E3-995205480951}"/>
              </a:ext>
            </a:extLst>
          </p:cNvPr>
          <p:cNvGrpSpPr>
            <a:grpSpLocks/>
          </p:cNvGrpSpPr>
          <p:nvPr/>
        </p:nvGrpSpPr>
        <p:grpSpPr bwMode="auto">
          <a:xfrm>
            <a:off x="2478993" y="2344666"/>
            <a:ext cx="2777007" cy="2031516"/>
            <a:chOff x="0" y="0"/>
            <a:chExt cx="1784" cy="1174"/>
          </a:xfrm>
        </p:grpSpPr>
        <p:sp>
          <p:nvSpPr>
            <p:cNvPr id="44" name="Line 19">
              <a:extLst>
                <a:ext uri="{FF2B5EF4-FFF2-40B4-BE49-F238E27FC236}">
                  <a16:creationId xmlns:a16="http://schemas.microsoft.com/office/drawing/2014/main" id="{DDE77042-A95C-E949-81CA-06DA9D3933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5" y="0"/>
              <a:ext cx="1009" cy="5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20">
              <a:extLst>
                <a:ext uri="{FF2B5EF4-FFF2-40B4-BE49-F238E27FC236}">
                  <a16:creationId xmlns:a16="http://schemas.microsoft.com/office/drawing/2014/main" id="{11BEE346-0D97-F64F-BDF6-9740D00F30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5" y="559"/>
              <a:ext cx="155" cy="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Line 21">
              <a:extLst>
                <a:ext uri="{FF2B5EF4-FFF2-40B4-BE49-F238E27FC236}">
                  <a16:creationId xmlns:a16="http://schemas.microsoft.com/office/drawing/2014/main" id="{A6274AD0-BB69-0D44-AA34-AB890F5A13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615"/>
              <a:ext cx="930" cy="5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7" name="Rectangle 31">
            <a:extLst>
              <a:ext uri="{FF2B5EF4-FFF2-40B4-BE49-F238E27FC236}">
                <a16:creationId xmlns:a16="http://schemas.microsoft.com/office/drawing/2014/main" id="{EDCC955B-2CEC-8D44-827C-FF02C50BF202}"/>
              </a:ext>
            </a:extLst>
          </p:cNvPr>
          <p:cNvSpPr>
            <a:spLocks/>
          </p:cNvSpPr>
          <p:nvPr/>
        </p:nvSpPr>
        <p:spPr bwMode="auto">
          <a:xfrm>
            <a:off x="2402803" y="4203978"/>
            <a:ext cx="1059808" cy="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4561" tIns="34561" rIns="75197" bIns="34561">
            <a:spAutoFit/>
          </a:bodyPr>
          <a:lstStyle/>
          <a:p>
            <a:pPr marL="5760"/>
            <a:r>
              <a:rPr lang="en-US" sz="2000">
                <a:solidFill>
                  <a:srgbClr val="FF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IP 1.2.3.4</a:t>
            </a:r>
          </a:p>
        </p:txBody>
      </p:sp>
      <p:sp>
        <p:nvSpPr>
          <p:cNvPr id="48" name="Rectangle 31">
            <a:extLst>
              <a:ext uri="{FF2B5EF4-FFF2-40B4-BE49-F238E27FC236}">
                <a16:creationId xmlns:a16="http://schemas.microsoft.com/office/drawing/2014/main" id="{67FB5F05-1639-244B-9B8C-513696E0D054}"/>
              </a:ext>
            </a:extLst>
          </p:cNvPr>
          <p:cNvSpPr>
            <a:spLocks/>
          </p:cNvSpPr>
          <p:nvPr/>
        </p:nvSpPr>
        <p:spPr bwMode="auto">
          <a:xfrm>
            <a:off x="2478994" y="5302545"/>
            <a:ext cx="1058605" cy="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4561" tIns="34561" rIns="75197" bIns="34561">
            <a:spAutoFit/>
          </a:bodyPr>
          <a:lstStyle/>
          <a:p>
            <a:pPr marL="5760"/>
            <a:r>
              <a:rPr lang="en-US" sz="2000">
                <a:solidFill>
                  <a:srgbClr val="0000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IP 5.6.7.8</a:t>
            </a:r>
          </a:p>
        </p:txBody>
      </p:sp>
      <p:sp>
        <p:nvSpPr>
          <p:cNvPr id="49" name="Rectangular Callout 48">
            <a:extLst>
              <a:ext uri="{FF2B5EF4-FFF2-40B4-BE49-F238E27FC236}">
                <a16:creationId xmlns:a16="http://schemas.microsoft.com/office/drawing/2014/main" id="{EC6FF978-DD60-3549-8103-4810215509B7}"/>
              </a:ext>
            </a:extLst>
          </p:cNvPr>
          <p:cNvSpPr/>
          <p:nvPr/>
        </p:nvSpPr>
        <p:spPr>
          <a:xfrm>
            <a:off x="308477" y="2812418"/>
            <a:ext cx="2024126" cy="1080111"/>
          </a:xfrm>
          <a:prstGeom prst="wedgeRectCallout">
            <a:avLst>
              <a:gd name="adj1" fmla="val 109682"/>
              <a:gd name="adj2" fmla="val -11763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>
                <a:solidFill>
                  <a:schemeClr val="tx1"/>
                </a:solidFill>
              </a:rPr>
              <a:t>Multipath TCP connection continues over cellular</a:t>
            </a:r>
          </a:p>
        </p:txBody>
      </p:sp>
      <p:sp>
        <p:nvSpPr>
          <p:cNvPr id="42" name="AutoShape 33">
            <a:extLst>
              <a:ext uri="{FF2B5EF4-FFF2-40B4-BE49-F238E27FC236}">
                <a16:creationId xmlns:a16="http://schemas.microsoft.com/office/drawing/2014/main" id="{8DD63134-F23F-814D-9FC5-53BAC618FDCC}"/>
              </a:ext>
            </a:extLst>
          </p:cNvPr>
          <p:cNvSpPr>
            <a:spLocks/>
          </p:cNvSpPr>
          <p:nvPr/>
        </p:nvSpPr>
        <p:spPr bwMode="auto">
          <a:xfrm rot="5400000" flipH="1">
            <a:off x="5546071" y="2369865"/>
            <a:ext cx="1692178" cy="182016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10800" y="0"/>
                  <a:pt x="21600" y="10800"/>
                  <a:pt x="21600" y="21600"/>
                </a:cubicBezTo>
              </a:path>
            </a:pathLst>
          </a:custGeom>
          <a:noFill/>
          <a:ln w="50800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0" name="Line 34">
            <a:extLst>
              <a:ext uri="{FF2B5EF4-FFF2-40B4-BE49-F238E27FC236}">
                <a16:creationId xmlns:a16="http://schemas.microsoft.com/office/drawing/2014/main" id="{BF17026B-B1BE-7144-BE70-79A1B61296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78994" y="2435298"/>
            <a:ext cx="3007406" cy="1055706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51" name="Rectangular Callout 50">
            <a:extLst>
              <a:ext uri="{FF2B5EF4-FFF2-40B4-BE49-F238E27FC236}">
                <a16:creationId xmlns:a16="http://schemas.microsoft.com/office/drawing/2014/main" id="{403FECF6-C98C-074E-B55F-2935A115BE74}"/>
              </a:ext>
            </a:extLst>
          </p:cNvPr>
          <p:cNvSpPr/>
          <p:nvPr/>
        </p:nvSpPr>
        <p:spPr>
          <a:xfrm>
            <a:off x="7122265" y="2263321"/>
            <a:ext cx="2024126" cy="1080111"/>
          </a:xfrm>
          <a:prstGeom prst="wedgeRectCallout">
            <a:avLst>
              <a:gd name="adj1" fmla="val -94561"/>
              <a:gd name="adj2" fmla="val -2105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>
                <a:solidFill>
                  <a:schemeClr val="tx1"/>
                </a:solidFill>
              </a:rPr>
              <a:t>Multipath TCP enables  retransmission on cellular</a:t>
            </a:r>
          </a:p>
        </p:txBody>
      </p:sp>
      <p:sp>
        <p:nvSpPr>
          <p:cNvPr id="52" name="Line 34">
            <a:extLst>
              <a:ext uri="{FF2B5EF4-FFF2-40B4-BE49-F238E27FC236}">
                <a16:creationId xmlns:a16="http://schemas.microsoft.com/office/drawing/2014/main" id="{11D2B073-D4ED-2C49-9BAC-3AAD3E61E9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1233" y="1975886"/>
            <a:ext cx="2213571" cy="458216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53" name="Rectangular Callout 52">
            <a:extLst>
              <a:ext uri="{FF2B5EF4-FFF2-40B4-BE49-F238E27FC236}">
                <a16:creationId xmlns:a16="http://schemas.microsoft.com/office/drawing/2014/main" id="{44920A95-3D7B-7D45-8842-EB35464F5E94}"/>
              </a:ext>
            </a:extLst>
          </p:cNvPr>
          <p:cNvSpPr/>
          <p:nvPr/>
        </p:nvSpPr>
        <p:spPr>
          <a:xfrm>
            <a:off x="3866914" y="5529509"/>
            <a:ext cx="2024126" cy="626601"/>
          </a:xfrm>
          <a:prstGeom prst="wedgeRectCallout">
            <a:avLst>
              <a:gd name="adj1" fmla="val -99014"/>
              <a:gd name="adj2" fmla="val -211553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>
                <a:solidFill>
                  <a:schemeClr val="tx1"/>
                </a:solidFill>
              </a:rPr>
              <a:t>Cellular available as backup</a:t>
            </a:r>
          </a:p>
        </p:txBody>
      </p:sp>
      <p:grpSp>
        <p:nvGrpSpPr>
          <p:cNvPr id="55" name="Group 18">
            <a:extLst>
              <a:ext uri="{FF2B5EF4-FFF2-40B4-BE49-F238E27FC236}">
                <a16:creationId xmlns:a16="http://schemas.microsoft.com/office/drawing/2014/main" id="{7BBB4D35-FAD4-4448-B711-AB32498495BC}"/>
              </a:ext>
            </a:extLst>
          </p:cNvPr>
          <p:cNvGrpSpPr>
            <a:grpSpLocks/>
          </p:cNvGrpSpPr>
          <p:nvPr/>
        </p:nvGrpSpPr>
        <p:grpSpPr bwMode="auto">
          <a:xfrm>
            <a:off x="2794715" y="2355544"/>
            <a:ext cx="2473397" cy="332881"/>
            <a:chOff x="0" y="0"/>
            <a:chExt cx="1784" cy="1174"/>
          </a:xfrm>
        </p:grpSpPr>
        <p:sp>
          <p:nvSpPr>
            <p:cNvPr id="56" name="Line 19">
              <a:extLst>
                <a:ext uri="{FF2B5EF4-FFF2-40B4-BE49-F238E27FC236}">
                  <a16:creationId xmlns:a16="http://schemas.microsoft.com/office/drawing/2014/main" id="{C295B271-03AC-3F44-B800-2D58FBFDAB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5" y="0"/>
              <a:ext cx="1009" cy="5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Line 20">
              <a:extLst>
                <a:ext uri="{FF2B5EF4-FFF2-40B4-BE49-F238E27FC236}">
                  <a16:creationId xmlns:a16="http://schemas.microsoft.com/office/drawing/2014/main" id="{CC6727AD-624B-364B-827C-B9527635B5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5" y="559"/>
              <a:ext cx="155" cy="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Line 21">
              <a:extLst>
                <a:ext uri="{FF2B5EF4-FFF2-40B4-BE49-F238E27FC236}">
                  <a16:creationId xmlns:a16="http://schemas.microsoft.com/office/drawing/2014/main" id="{BAB73D5D-75BF-A849-B35D-56191ABB67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615"/>
              <a:ext cx="930" cy="5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6651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31"/>
    </mc:Choice>
    <mc:Fallback>
      <p:transition spd="slow" advTm="7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0157 -0.25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96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25926 L 0.08055 -0.4155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2" grpId="0" animBg="1"/>
      <p:bldP spid="2" grpId="1" animBg="1"/>
      <p:bldP spid="41" grpId="0" animBg="1"/>
      <p:bldP spid="49" grpId="0" animBg="1"/>
      <p:bldP spid="42" grpId="0" animBg="1"/>
      <p:bldP spid="42" grpId="1" animBg="1"/>
      <p:bldP spid="50" grpId="0" animBg="1"/>
      <p:bldP spid="51" grpId="0" animBg="1"/>
      <p:bldP spid="51" grpId="1" animBg="1"/>
      <p:bldP spid="52" grpId="0" animBg="1"/>
      <p:bldP spid="5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616B-D52B-9B49-86B5-12B7CDA99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Hands-on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23C5E-ED6D-6342-B0DD-19F5B6827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dirty="0"/>
              <a:t>First check that the VM is working correctly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F12D3-6ACF-424D-B9E4-3C229C3DC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922"/>
            <a:ext cx="9144000" cy="4298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E7F0FB-8AE9-0146-9583-DDC34BD4F260}"/>
              </a:ext>
            </a:extLst>
          </p:cNvPr>
          <p:cNvSpPr/>
          <p:nvPr/>
        </p:nvSpPr>
        <p:spPr>
          <a:xfrm>
            <a:off x="927100" y="1194793"/>
            <a:ext cx="7632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2400" dirty="0">
                <a:solidFill>
                  <a:srgbClr val="FF0000"/>
                </a:solidFill>
              </a:rPr>
              <a:t>https://github.com/qdeconinck/sigcomm20_mptp_tutorial</a:t>
            </a:r>
          </a:p>
        </p:txBody>
      </p:sp>
    </p:spTree>
    <p:extLst>
      <p:ext uri="{BB962C8B-B14F-4D97-AF65-F5344CB8AC3E}">
        <p14:creationId xmlns:p14="http://schemas.microsoft.com/office/powerpoint/2010/main" val="36665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3"/>
    </mc:Choice>
    <mc:Fallback>
      <p:transition spd="slow" advTm="6743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3AE5-1525-6942-8DA0-95657920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Hands-on : bandwidth aggregation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1FCE4-8016-B741-8919-FF0BD74B4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CE491-2555-B44F-B7F9-2F5C82606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276"/>
            <a:ext cx="9144000" cy="4724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525F52-E1E4-6D47-A5E3-F4D2F49D7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0051"/>
            <a:ext cx="9144000" cy="99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666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CEACE-B604-264E-B0C3-1E444868B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Comparing packet schedulers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8A9C7-991A-D942-AE15-137197430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0FB951-9494-8143-835F-50CA4F1D6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8590"/>
            <a:ext cx="9144000" cy="559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866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3A000-C8C0-004C-92F9-BADF2F185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Comparing packet schedulers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263A-56F7-2142-B6D9-7239BDC00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96A9B-ECBA-9F45-BFAC-7EE5B9B52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099"/>
            <a:ext cx="9144000" cy="519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353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09D4-5E7C-014E-9A47-7B4844E95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Path managers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202CC0-28EC-4540-A391-91293D403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104" y="1562100"/>
            <a:ext cx="7786595" cy="481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178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Try it by yourself !</a:t>
            </a:r>
            <a:br>
              <a:rPr lang="en-GB" dirty="0"/>
            </a:br>
            <a:r>
              <a:rPr lang="en-GB" dirty="0">
                <a:latin typeface="Courier"/>
                <a:cs typeface="Courier"/>
              </a:rPr>
              <a:t>https://multipath-</a:t>
            </a:r>
            <a:r>
              <a:rPr lang="en-GB" dirty="0" err="1">
                <a:latin typeface="Courier"/>
                <a:cs typeface="Courier"/>
              </a:rPr>
              <a:t>tcp.org</a:t>
            </a:r>
            <a:endParaRPr lang="en-GB" dirty="0">
              <a:latin typeface="Courier"/>
              <a:cs typeface="Courier"/>
            </a:endParaRPr>
          </a:p>
        </p:txBody>
      </p:sp>
      <p:pic>
        <p:nvPicPr>
          <p:cNvPr id="8" name="Content Placeholder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9612165-E0A1-A24C-92F3-DC6A938D7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4189" y="1583072"/>
            <a:ext cx="5975621" cy="5000290"/>
          </a:xfrm>
        </p:spPr>
      </p:pic>
    </p:spTree>
    <p:extLst>
      <p:ext uri="{BB962C8B-B14F-4D97-AF65-F5344CB8AC3E}">
        <p14:creationId xmlns:p14="http://schemas.microsoft.com/office/powerpoint/2010/main" val="41160171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References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protocol</a:t>
            </a:r>
            <a:endParaRPr lang="fr-FR" dirty="0"/>
          </a:p>
          <a:p>
            <a:pPr lvl="1"/>
            <a:r>
              <a:rPr lang="fr-FR" dirty="0"/>
              <a:t>https://</a:t>
            </a:r>
            <a:r>
              <a:rPr lang="fr-FR" dirty="0" err="1"/>
              <a:t>www.multipath-tcp.org</a:t>
            </a:r>
            <a:endParaRPr lang="fr-FR" dirty="0"/>
          </a:p>
          <a:p>
            <a:pPr lvl="1"/>
            <a:r>
              <a:rPr lang="fr-FR" dirty="0"/>
              <a:t>http://</a:t>
            </a:r>
            <a:r>
              <a:rPr lang="fr-FR" dirty="0" err="1"/>
              <a:t>tools.ietf.org</a:t>
            </a:r>
            <a:r>
              <a:rPr lang="fr-FR" dirty="0"/>
              <a:t>/</a:t>
            </a:r>
            <a:r>
              <a:rPr lang="fr-FR" dirty="0" err="1"/>
              <a:t>wg</a:t>
            </a:r>
            <a:r>
              <a:rPr lang="fr-FR" dirty="0"/>
              <a:t>/</a:t>
            </a:r>
            <a:r>
              <a:rPr lang="fr-FR" dirty="0" err="1"/>
              <a:t>mptcp</a:t>
            </a:r>
            <a:r>
              <a:rPr lang="fr-FR" dirty="0"/>
              <a:t>/</a:t>
            </a:r>
          </a:p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20889" y="3274542"/>
            <a:ext cx="7953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A. Ford, C. </a:t>
            </a:r>
            <a:r>
              <a:rPr lang="fr-FR" dirty="0" err="1"/>
              <a:t>Raiciu</a:t>
            </a:r>
            <a:r>
              <a:rPr lang="fr-FR" dirty="0"/>
              <a:t>, M. </a:t>
            </a:r>
            <a:r>
              <a:rPr lang="fr-FR" dirty="0" err="1"/>
              <a:t>Handley</a:t>
            </a:r>
            <a:r>
              <a:rPr lang="fr-FR" dirty="0"/>
              <a:t>, S. Barre, and J. </a:t>
            </a:r>
            <a:r>
              <a:rPr lang="fr-FR" dirty="0" err="1"/>
              <a:t>Iyengar</a:t>
            </a:r>
            <a:r>
              <a:rPr lang="fr-FR" dirty="0"/>
              <a:t>, “Architectural guidelines for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development</a:t>
            </a:r>
            <a:r>
              <a:rPr lang="fr-FR" dirty="0"/>
              <a:t>", RFC6182 2011.</a:t>
            </a:r>
          </a:p>
        </p:txBody>
      </p:sp>
      <p:sp>
        <p:nvSpPr>
          <p:cNvPr id="9" name="Rectangle 8"/>
          <p:cNvSpPr/>
          <p:nvPr/>
        </p:nvSpPr>
        <p:spPr>
          <a:xfrm>
            <a:off x="620889" y="5193227"/>
            <a:ext cx="79530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C. </a:t>
            </a:r>
            <a:r>
              <a:rPr lang="fr-FR" dirty="0" err="1"/>
              <a:t>Raiciu</a:t>
            </a:r>
            <a:r>
              <a:rPr lang="fr-FR" dirty="0"/>
              <a:t>, C. </a:t>
            </a:r>
            <a:r>
              <a:rPr lang="fr-FR" dirty="0" err="1"/>
              <a:t>Paasch</a:t>
            </a:r>
            <a:r>
              <a:rPr lang="fr-FR" dirty="0"/>
              <a:t>, S. Barre, A. Ford, M. Honda, F. </a:t>
            </a:r>
            <a:r>
              <a:rPr lang="fr-FR" dirty="0" err="1"/>
              <a:t>Duchene</a:t>
            </a:r>
            <a:r>
              <a:rPr lang="fr-FR" dirty="0"/>
              <a:t>, O. Bonaventure, and M. </a:t>
            </a:r>
            <a:r>
              <a:rPr lang="fr-FR" dirty="0" err="1"/>
              <a:t>Handley</a:t>
            </a:r>
            <a:r>
              <a:rPr lang="fr-FR" dirty="0"/>
              <a:t>, “How hard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? </a:t>
            </a:r>
            <a:r>
              <a:rPr lang="fr-FR" dirty="0" err="1"/>
              <a:t>designing</a:t>
            </a:r>
            <a:r>
              <a:rPr lang="fr-FR" dirty="0"/>
              <a:t> and </a:t>
            </a:r>
            <a:r>
              <a:rPr lang="fr-FR" dirty="0" err="1"/>
              <a:t>implementing</a:t>
            </a:r>
            <a:r>
              <a:rPr lang="fr-FR" dirty="0"/>
              <a:t> a </a:t>
            </a:r>
            <a:r>
              <a:rPr lang="fr-FR" dirty="0" err="1"/>
              <a:t>deployable</a:t>
            </a:r>
            <a:r>
              <a:rPr lang="fr-FR" dirty="0"/>
              <a:t> </a:t>
            </a:r>
            <a:r>
              <a:rPr lang="fr-FR" dirty="0" err="1"/>
              <a:t>multipath</a:t>
            </a:r>
            <a:r>
              <a:rPr lang="fr-FR" dirty="0"/>
              <a:t> TCP,” NSDI'12: </a:t>
            </a:r>
            <a:r>
              <a:rPr lang="fr-FR" dirty="0" err="1"/>
              <a:t>Proceedings</a:t>
            </a:r>
            <a:r>
              <a:rPr lang="fr-FR" dirty="0"/>
              <a:t> of the 9th USENIX </a:t>
            </a:r>
            <a:r>
              <a:rPr lang="fr-FR" dirty="0" err="1"/>
              <a:t>conference</a:t>
            </a:r>
            <a:r>
              <a:rPr lang="fr-FR" dirty="0"/>
              <a:t> on </a:t>
            </a:r>
            <a:r>
              <a:rPr lang="fr-FR" dirty="0" err="1"/>
              <a:t>Networked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 Design and </a:t>
            </a:r>
            <a:r>
              <a:rPr lang="fr-FR" dirty="0" err="1"/>
              <a:t>Implementation</a:t>
            </a:r>
            <a:r>
              <a:rPr lang="fr-FR" dirty="0"/>
              <a:t>, 2012.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0889" y="3920873"/>
            <a:ext cx="78034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A. Ford, C. </a:t>
            </a:r>
            <a:r>
              <a:rPr lang="fr-FR" dirty="0" err="1"/>
              <a:t>Raiciu</a:t>
            </a:r>
            <a:r>
              <a:rPr lang="fr-FR" dirty="0"/>
              <a:t>, M. J. </a:t>
            </a:r>
            <a:r>
              <a:rPr lang="fr-FR" dirty="0" err="1"/>
              <a:t>Handley</a:t>
            </a:r>
            <a:r>
              <a:rPr lang="fr-FR" dirty="0"/>
              <a:t>, and O. Bonaventure, “TCP Extensions for </a:t>
            </a:r>
            <a:r>
              <a:rPr lang="fr-FR" dirty="0" err="1"/>
              <a:t>Multipath</a:t>
            </a:r>
            <a:r>
              <a:rPr lang="fr-FR" dirty="0"/>
              <a:t> </a:t>
            </a:r>
            <a:r>
              <a:rPr lang="fr-FR" dirty="0" err="1"/>
              <a:t>Operation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Multiple </a:t>
            </a:r>
            <a:r>
              <a:rPr lang="fr-FR" dirty="0" err="1"/>
              <a:t>Addresses</a:t>
            </a:r>
            <a:r>
              <a:rPr lang="fr-FR" dirty="0"/>
              <a:t>,” RFC6824, 2013</a:t>
            </a:r>
          </a:p>
          <a:p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37552C-8209-044C-9509-DEF21E301056}"/>
              </a:ext>
            </a:extLst>
          </p:cNvPr>
          <p:cNvSpPr/>
          <p:nvPr/>
        </p:nvSpPr>
        <p:spPr>
          <a:xfrm>
            <a:off x="620889" y="4547620"/>
            <a:ext cx="78034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A. Ford, C. </a:t>
            </a:r>
            <a:r>
              <a:rPr lang="fr-FR" dirty="0" err="1"/>
              <a:t>Raiciu</a:t>
            </a:r>
            <a:r>
              <a:rPr lang="fr-FR" dirty="0"/>
              <a:t>, M. J. </a:t>
            </a:r>
            <a:r>
              <a:rPr lang="fr-FR" dirty="0" err="1"/>
              <a:t>Handley</a:t>
            </a:r>
            <a:r>
              <a:rPr lang="fr-FR" dirty="0"/>
              <a:t>, and O. Bonaventure, C. </a:t>
            </a:r>
            <a:r>
              <a:rPr lang="fr-FR" dirty="0" err="1"/>
              <a:t>Paasch</a:t>
            </a:r>
            <a:r>
              <a:rPr lang="fr-FR" dirty="0"/>
              <a:t>, “TCP Extensions for </a:t>
            </a:r>
            <a:r>
              <a:rPr lang="fr-FR" dirty="0" err="1"/>
              <a:t>Multipath</a:t>
            </a:r>
            <a:r>
              <a:rPr lang="fr-FR" dirty="0"/>
              <a:t> </a:t>
            </a:r>
            <a:r>
              <a:rPr lang="fr-FR" dirty="0" err="1"/>
              <a:t>Operation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Multiple </a:t>
            </a:r>
            <a:r>
              <a:rPr lang="fr-FR" dirty="0" err="1"/>
              <a:t>Addresses</a:t>
            </a:r>
            <a:r>
              <a:rPr lang="fr-FR" dirty="0"/>
              <a:t>,” RFC8684, 2020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694322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9E3F1-D4E5-F143-9422-A047AA11D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Multipath TCP : RFCs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A4B20-5F67-7741-8AA0-E044B0DA5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45500" cy="4525963"/>
          </a:xfrm>
        </p:spPr>
        <p:txBody>
          <a:bodyPr>
            <a:noAutofit/>
          </a:bodyPr>
          <a:lstStyle/>
          <a:p>
            <a:r>
              <a:rPr lang="en-BE" sz="2000" dirty="0"/>
              <a:t>RFC6181: </a:t>
            </a:r>
            <a:r>
              <a:rPr lang="en-GB" sz="2000" dirty="0"/>
              <a:t>Threat Analysis for TCP Extensions for Multipath Operation with Multiple Addresses</a:t>
            </a:r>
          </a:p>
          <a:p>
            <a:r>
              <a:rPr lang="en-GB" sz="2000" dirty="0"/>
              <a:t>RFC6182: Architectural Guidelines for Multipath TCP Development</a:t>
            </a:r>
          </a:p>
          <a:p>
            <a:r>
              <a:rPr lang="en-GB" sz="2000" dirty="0"/>
              <a:t>RFC6356: Coupled Congestion Control for Multipath Transport Protocols</a:t>
            </a:r>
          </a:p>
          <a:p>
            <a:r>
              <a:rPr lang="en-GB" sz="2000" dirty="0"/>
              <a:t>RFC6824: TCP Extensions for Multipath Operation with Multiple Addresses (v0)</a:t>
            </a:r>
          </a:p>
          <a:p>
            <a:r>
              <a:rPr lang="en-GB" sz="2000" dirty="0"/>
              <a:t>RFC6897: Multipath TCP (MPTCP) Application Interface Considerations</a:t>
            </a:r>
          </a:p>
          <a:p>
            <a:r>
              <a:rPr lang="en-GB" sz="2000" dirty="0"/>
              <a:t>RFC7430: Analysis of Residual Threats and Possible Fixes for Multipath TCP (MPTCP)</a:t>
            </a:r>
          </a:p>
          <a:p>
            <a:r>
              <a:rPr lang="en-GB" sz="2000" dirty="0"/>
              <a:t>RFC8041: Use Cases and Operational Experience with Multipath TCP</a:t>
            </a:r>
          </a:p>
          <a:p>
            <a:r>
              <a:rPr lang="en-GB" sz="2000" dirty="0"/>
              <a:t>RFC8684: TCP Extensions for Multipath Operation with Multiple Addresses (v1)</a:t>
            </a:r>
          </a:p>
          <a:p>
            <a:endParaRPr lang="en-BE" sz="2000" dirty="0"/>
          </a:p>
        </p:txBody>
      </p:sp>
    </p:spTree>
    <p:extLst>
      <p:ext uri="{BB962C8B-B14F-4D97-AF65-F5344CB8AC3E}">
        <p14:creationId xmlns:p14="http://schemas.microsoft.com/office/powerpoint/2010/main" val="16320387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Implementations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Linux</a:t>
            </a:r>
          </a:p>
          <a:p>
            <a:pPr lvl="1"/>
            <a:r>
              <a:rPr lang="fr-FR" dirty="0"/>
              <a:t>Patches to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kernel</a:t>
            </a:r>
            <a:r>
              <a:rPr lang="fr-FR" dirty="0"/>
              <a:t> versions </a:t>
            </a:r>
            <a:r>
              <a:rPr lang="fr-FR" dirty="0" err="1"/>
              <a:t>supporting</a:t>
            </a:r>
            <a:r>
              <a:rPr lang="fr-FR" dirty="0"/>
              <a:t> v0</a:t>
            </a:r>
          </a:p>
          <a:p>
            <a:pPr lvl="2"/>
            <a:r>
              <a:rPr lang="fr-FR" dirty="0">
                <a:hlinkClick r:id="rId2"/>
              </a:rPr>
              <a:t>http://www.multipath-tcp.org</a:t>
            </a:r>
            <a:endParaRPr lang="fr-FR" dirty="0"/>
          </a:p>
          <a:p>
            <a:pPr lvl="2"/>
            <a:r>
              <a:rPr lang="en-GB" dirty="0">
                <a:hlinkClick r:id="rId3"/>
              </a:rPr>
              <a:t>https://github.com/multipath-tcp</a:t>
            </a:r>
            <a:endParaRPr lang="fr-FR" dirty="0"/>
          </a:p>
          <a:p>
            <a:pPr lvl="1"/>
            <a:r>
              <a:rPr lang="fr-FR" dirty="0" err="1"/>
              <a:t>Ongoing</a:t>
            </a:r>
            <a:r>
              <a:rPr lang="fr-FR" dirty="0"/>
              <a:t> effort by </a:t>
            </a:r>
            <a:r>
              <a:rPr lang="fr-FR" dirty="0" err="1"/>
              <a:t>RedHat</a:t>
            </a:r>
            <a:r>
              <a:rPr lang="fr-FR" dirty="0"/>
              <a:t>, Apple, </a:t>
            </a:r>
            <a:r>
              <a:rPr lang="fr-FR" dirty="0" err="1"/>
              <a:t>intel</a:t>
            </a:r>
            <a:r>
              <a:rPr lang="fr-FR" dirty="0"/>
              <a:t> and </a:t>
            </a:r>
            <a:r>
              <a:rPr lang="fr-FR" dirty="0" err="1"/>
              <a:t>Tessares</a:t>
            </a:r>
            <a:r>
              <a:rPr lang="fr-FR" dirty="0"/>
              <a:t> to </a:t>
            </a:r>
            <a:r>
              <a:rPr lang="fr-FR" dirty="0" err="1"/>
              <a:t>include</a:t>
            </a:r>
            <a:r>
              <a:rPr lang="fr-FR" dirty="0"/>
              <a:t> </a:t>
            </a:r>
            <a:r>
              <a:rPr lang="fr-FR" dirty="0" err="1"/>
              <a:t>Multipath</a:t>
            </a:r>
            <a:r>
              <a:rPr lang="fr-FR" dirty="0"/>
              <a:t> TCP v1 in </a:t>
            </a:r>
            <a:r>
              <a:rPr lang="fr-FR" dirty="0" err="1"/>
              <a:t>mainline</a:t>
            </a:r>
            <a:r>
              <a:rPr lang="fr-FR" dirty="0"/>
              <a:t> Linux</a:t>
            </a:r>
          </a:p>
          <a:p>
            <a:pPr lvl="2"/>
            <a:r>
              <a:rPr lang="en-GB" dirty="0">
                <a:hlinkClick r:id="rId3"/>
              </a:rPr>
              <a:t>https://github.com/multipath-tcp/mptcp_net-next/wiki</a:t>
            </a:r>
            <a:endParaRPr lang="fr-FR" dirty="0"/>
          </a:p>
          <a:p>
            <a:r>
              <a:rPr lang="fr-FR" dirty="0"/>
              <a:t>Apple</a:t>
            </a:r>
          </a:p>
          <a:p>
            <a:pPr lvl="1"/>
            <a:r>
              <a:rPr lang="fr-FR" dirty="0" err="1"/>
              <a:t>Included</a:t>
            </a:r>
            <a:r>
              <a:rPr lang="fr-FR" dirty="0"/>
              <a:t> in iOS and </a:t>
            </a:r>
            <a:r>
              <a:rPr lang="fr-FR" dirty="0" err="1"/>
              <a:t>MacOS</a:t>
            </a:r>
            <a:r>
              <a:rPr lang="fr-FR" dirty="0"/>
              <a:t> </a:t>
            </a:r>
          </a:p>
          <a:p>
            <a:r>
              <a:rPr lang="fr-FR" dirty="0"/>
              <a:t>FreeBSD (not </a:t>
            </a:r>
            <a:r>
              <a:rPr lang="fr-FR" dirty="0" err="1"/>
              <a:t>updated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http://</a:t>
            </a:r>
            <a:r>
              <a:rPr lang="fr-FR" dirty="0" err="1"/>
              <a:t>caia.swin.edu.au</a:t>
            </a:r>
            <a:r>
              <a:rPr lang="fr-FR" dirty="0"/>
              <a:t>/</a:t>
            </a:r>
            <a:r>
              <a:rPr lang="fr-FR" dirty="0" err="1"/>
              <a:t>urp</a:t>
            </a:r>
            <a:r>
              <a:rPr lang="fr-FR" dirty="0"/>
              <a:t>/</a:t>
            </a:r>
            <a:r>
              <a:rPr lang="fr-FR" dirty="0" err="1"/>
              <a:t>newtcp</a:t>
            </a:r>
            <a:r>
              <a:rPr lang="fr-FR" dirty="0"/>
              <a:t>/</a:t>
            </a:r>
            <a:r>
              <a:rPr lang="fr-FR" dirty="0" err="1"/>
              <a:t>mptcp</a:t>
            </a:r>
            <a:r>
              <a:rPr lang="fr-FR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355638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9067-AE2B-7D43-A679-5FA52C3B6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74638"/>
            <a:ext cx="8420100" cy="1143000"/>
          </a:xfrm>
        </p:spPr>
        <p:txBody>
          <a:bodyPr/>
          <a:lstStyle/>
          <a:p>
            <a:r>
              <a:rPr lang="en-BE" dirty="0"/>
              <a:t>Multipath TCP tutorials and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963D7-CD85-7545-BF1C-9E54C729F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GB" sz="2000" dirty="0" err="1"/>
              <a:t>Paasch</a:t>
            </a:r>
            <a:r>
              <a:rPr lang="en-GB" sz="2000" dirty="0"/>
              <a:t>, C., &amp; Bonaventure, O. (2014). Multipath </a:t>
            </a:r>
            <a:r>
              <a:rPr lang="en-GB" sz="2000" dirty="0" err="1"/>
              <a:t>tcp</a:t>
            </a:r>
            <a:r>
              <a:rPr lang="en-GB" sz="2000" dirty="0"/>
              <a:t>. </a:t>
            </a:r>
            <a:r>
              <a:rPr lang="en-GB" sz="2000" i="1" dirty="0"/>
              <a:t>Communications of the ACM</a:t>
            </a:r>
            <a:r>
              <a:rPr lang="en-GB" sz="2000" dirty="0"/>
              <a:t>, </a:t>
            </a:r>
            <a:r>
              <a:rPr lang="en-GB" sz="2000" i="1" dirty="0"/>
              <a:t>57</a:t>
            </a:r>
            <a:r>
              <a:rPr lang="en-GB" sz="2000" dirty="0"/>
              <a:t>(4), 51-57.</a:t>
            </a:r>
          </a:p>
          <a:p>
            <a:pPr lvl="1"/>
            <a:r>
              <a:rPr lang="en-GB" sz="2000" dirty="0" err="1"/>
              <a:t>Raiciu</a:t>
            </a:r>
            <a:r>
              <a:rPr lang="en-GB" sz="2000" dirty="0"/>
              <a:t>, C., Iyengar, J., &amp; Bonaventure, O. (2013). Recent advances in reliable transport protocols. </a:t>
            </a:r>
            <a:r>
              <a:rPr lang="en-GB" sz="2000" i="1" dirty="0"/>
              <a:t>SIGCOMM </a:t>
            </a:r>
            <a:r>
              <a:rPr lang="en-GB" sz="2000" i="1" dirty="0" err="1"/>
              <a:t>ebook</a:t>
            </a:r>
            <a:r>
              <a:rPr lang="en-GB" sz="2000" i="1" dirty="0"/>
              <a:t> on Recent Advances in Networking</a:t>
            </a:r>
            <a:r>
              <a:rPr lang="en-GB" sz="2000" dirty="0"/>
              <a:t>.</a:t>
            </a:r>
          </a:p>
          <a:p>
            <a:pPr lvl="1"/>
            <a:r>
              <a:rPr lang="en-GB" sz="2000" dirty="0"/>
              <a:t>Bonaventure, O., Handley, M., &amp; </a:t>
            </a:r>
            <a:r>
              <a:rPr lang="en-GB" sz="2000" dirty="0" err="1"/>
              <a:t>Raiciu</a:t>
            </a:r>
            <a:r>
              <a:rPr lang="en-GB" sz="2000" dirty="0"/>
              <a:t>, C. (2012). An overview of Multipath TCP. </a:t>
            </a:r>
            <a:r>
              <a:rPr lang="en-GB" sz="2000" i="1" dirty="0"/>
              <a:t>; login:</a:t>
            </a:r>
            <a:r>
              <a:rPr lang="en-GB" sz="2000" dirty="0"/>
              <a:t>, </a:t>
            </a:r>
            <a:r>
              <a:rPr lang="en-GB" sz="2000" i="1" dirty="0"/>
              <a:t>37</a:t>
            </a:r>
            <a:r>
              <a:rPr lang="en-GB" sz="2000" dirty="0"/>
              <a:t>(5), 17.</a:t>
            </a:r>
          </a:p>
          <a:p>
            <a:pPr lvl="1"/>
            <a:r>
              <a:rPr lang="en-GB" sz="2000" dirty="0"/>
              <a:t>Li, M., </a:t>
            </a:r>
            <a:r>
              <a:rPr lang="en-GB" sz="2000" dirty="0" err="1"/>
              <a:t>Lukyanenko</a:t>
            </a:r>
            <a:r>
              <a:rPr lang="en-GB" sz="2000" dirty="0"/>
              <a:t>, A., </a:t>
            </a:r>
            <a:r>
              <a:rPr lang="en-GB" sz="2000" dirty="0" err="1"/>
              <a:t>Ou</a:t>
            </a:r>
            <a:r>
              <a:rPr lang="en-GB" sz="2000" dirty="0"/>
              <a:t>, Z., </a:t>
            </a:r>
            <a:r>
              <a:rPr lang="en-GB" sz="2000" dirty="0" err="1"/>
              <a:t>Ylä-Jääski</a:t>
            </a:r>
            <a:r>
              <a:rPr lang="en-GB" sz="2000" dirty="0"/>
              <a:t>, A., </a:t>
            </a:r>
            <a:r>
              <a:rPr lang="en-GB" sz="2000" dirty="0" err="1"/>
              <a:t>Tarkoma</a:t>
            </a:r>
            <a:r>
              <a:rPr lang="en-GB" sz="2000" dirty="0"/>
              <a:t>, S., </a:t>
            </a:r>
            <a:r>
              <a:rPr lang="en-GB" sz="2000" dirty="0" err="1"/>
              <a:t>Coudron</a:t>
            </a:r>
            <a:r>
              <a:rPr lang="en-GB" sz="2000" dirty="0"/>
              <a:t>, M., &amp; </a:t>
            </a:r>
            <a:r>
              <a:rPr lang="en-GB" sz="2000" dirty="0" err="1"/>
              <a:t>Secci</a:t>
            </a:r>
            <a:r>
              <a:rPr lang="en-GB" sz="2000" dirty="0"/>
              <a:t>, S. (2016). Multipath transmission for the internet: A survey. </a:t>
            </a:r>
            <a:r>
              <a:rPr lang="en-GB" sz="2000" i="1" dirty="0"/>
              <a:t>IEEE Communications Surveys &amp; Tutorials</a:t>
            </a:r>
            <a:r>
              <a:rPr lang="en-GB" sz="2000" dirty="0"/>
              <a:t>, </a:t>
            </a:r>
            <a:r>
              <a:rPr lang="en-GB" sz="2000" i="1" dirty="0"/>
              <a:t>18</a:t>
            </a:r>
            <a:r>
              <a:rPr lang="en-GB" sz="2000" dirty="0"/>
              <a:t>(4), 2887-2925.</a:t>
            </a:r>
          </a:p>
          <a:p>
            <a:pPr lvl="1"/>
            <a:r>
              <a:rPr lang="en-GB" sz="2000" dirty="0" err="1"/>
              <a:t>Polese</a:t>
            </a:r>
            <a:r>
              <a:rPr lang="en-GB" sz="2000" dirty="0"/>
              <a:t>, M., </a:t>
            </a:r>
            <a:r>
              <a:rPr lang="en-GB" sz="2000" dirty="0" err="1"/>
              <a:t>Chiariotti</a:t>
            </a:r>
            <a:r>
              <a:rPr lang="en-GB" sz="2000" dirty="0"/>
              <a:t>, F., </a:t>
            </a:r>
            <a:r>
              <a:rPr lang="en-GB" sz="2000" dirty="0" err="1"/>
              <a:t>Bonetto</a:t>
            </a:r>
            <a:r>
              <a:rPr lang="en-GB" sz="2000" dirty="0"/>
              <a:t>, E., </a:t>
            </a:r>
            <a:r>
              <a:rPr lang="en-GB" sz="2000" dirty="0" err="1"/>
              <a:t>Rigotto</a:t>
            </a:r>
            <a:r>
              <a:rPr lang="en-GB" sz="2000" dirty="0"/>
              <a:t>, F., </a:t>
            </a:r>
            <a:r>
              <a:rPr lang="en-GB" sz="2000" dirty="0" err="1"/>
              <a:t>Zanella</a:t>
            </a:r>
            <a:r>
              <a:rPr lang="en-GB" sz="2000" dirty="0"/>
              <a:t>, A., &amp; </a:t>
            </a:r>
            <a:r>
              <a:rPr lang="en-GB" sz="2000" dirty="0" err="1"/>
              <a:t>Zorzi</a:t>
            </a:r>
            <a:r>
              <a:rPr lang="en-GB" sz="2000" dirty="0"/>
              <a:t>, M. (2019). A survey on recent advances in transport layer protocols. </a:t>
            </a:r>
            <a:r>
              <a:rPr lang="en-GB" sz="2000" i="1" dirty="0"/>
              <a:t>IEEE Communications Surveys &amp; Tutorials</a:t>
            </a:r>
            <a:r>
              <a:rPr lang="en-GB" sz="2000" dirty="0"/>
              <a:t>, </a:t>
            </a:r>
            <a:r>
              <a:rPr lang="en-GB" sz="2000" i="1" dirty="0"/>
              <a:t>21</a:t>
            </a:r>
            <a:r>
              <a:rPr lang="en-GB" sz="2000" dirty="0"/>
              <a:t>(4), 3584-3608.</a:t>
            </a:r>
            <a:endParaRPr lang="en-BE" sz="2000" dirty="0"/>
          </a:p>
        </p:txBody>
      </p:sp>
    </p:spTree>
    <p:extLst>
      <p:ext uri="{BB962C8B-B14F-4D97-AF65-F5344CB8AC3E}">
        <p14:creationId xmlns:p14="http://schemas.microsoft.com/office/powerpoint/2010/main" val="3620422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4788-93B4-F949-8C86-2A9F17767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Limitations of this use case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A3D6E-D16B-A44A-8339-E898A5C9D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3337"/>
            <a:ext cx="8229600" cy="4525963"/>
          </a:xfrm>
        </p:spPr>
        <p:txBody>
          <a:bodyPr>
            <a:normAutofit/>
          </a:bodyPr>
          <a:lstStyle/>
          <a:p>
            <a:r>
              <a:rPr lang="en-BE" dirty="0"/>
              <a:t>Multipath TCP needed on smartphone+server</a:t>
            </a:r>
          </a:p>
          <a:p>
            <a:pPr lvl="1"/>
            <a:r>
              <a:rPr lang="en-BE" dirty="0"/>
              <a:t>Smartphone support for Multipath TCP</a:t>
            </a:r>
          </a:p>
          <a:p>
            <a:pPr lvl="2"/>
            <a:r>
              <a:rPr lang="en-BE" dirty="0"/>
              <a:t>Apple iOS since 2013, initially for Siri only and later for third-party applications and also Maps and Music</a:t>
            </a:r>
          </a:p>
          <a:p>
            <a:pPr lvl="2"/>
            <a:r>
              <a:rPr lang="en-BE" dirty="0"/>
              <a:t>Android, not part of the official release (Linux kernel)</a:t>
            </a:r>
          </a:p>
          <a:p>
            <a:pPr lvl="3"/>
            <a:r>
              <a:rPr lang="en-BE" dirty="0"/>
              <a:t>Samsung, LG, Huawei use it in specific markets	</a:t>
            </a:r>
          </a:p>
          <a:p>
            <a:pPr lvl="1"/>
            <a:r>
              <a:rPr lang="en-BE" dirty="0"/>
              <a:t>Server support</a:t>
            </a:r>
          </a:p>
          <a:p>
            <a:pPr lvl="2"/>
            <a:r>
              <a:rPr lang="en-BE" dirty="0"/>
              <a:t>Well tested Linux patch </a:t>
            </a:r>
            <a:r>
              <a:rPr lang="en-BE" dirty="0">
                <a:hlinkClick r:id="rId2"/>
              </a:rPr>
              <a:t>https://www.multipath-tcp.org</a:t>
            </a:r>
            <a:endParaRPr lang="en-BE" dirty="0"/>
          </a:p>
          <a:p>
            <a:pPr lvl="2"/>
            <a:r>
              <a:rPr lang="en-BE" dirty="0"/>
              <a:t>Ongoing work to bring it to mainline Linux kernel</a:t>
            </a:r>
          </a:p>
          <a:p>
            <a:pPr lvl="1"/>
            <a:r>
              <a:rPr lang="en-BE" dirty="0"/>
              <a:t>Load balancers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5D417-5821-8C42-8FF2-0F6278A8A850}"/>
              </a:ext>
            </a:extLst>
          </p:cNvPr>
          <p:cNvSpPr/>
          <p:nvPr/>
        </p:nvSpPr>
        <p:spPr>
          <a:xfrm>
            <a:off x="25088" y="6133179"/>
            <a:ext cx="8827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400" dirty="0" err="1"/>
              <a:t>Duchene</a:t>
            </a:r>
            <a:r>
              <a:rPr lang="fr-FR" sz="1400" dirty="0"/>
              <a:t>, F., &amp; Bonaventure, O. (2017, </a:t>
            </a:r>
            <a:r>
              <a:rPr lang="fr-FR" sz="1400" dirty="0" err="1"/>
              <a:t>October</a:t>
            </a:r>
            <a:r>
              <a:rPr lang="fr-FR" sz="1400" dirty="0"/>
              <a:t>). </a:t>
            </a:r>
            <a:r>
              <a:rPr lang="fr-FR" sz="1400" dirty="0" err="1"/>
              <a:t>Making</a:t>
            </a:r>
            <a:r>
              <a:rPr lang="fr-FR" sz="1400" dirty="0"/>
              <a:t> </a:t>
            </a:r>
            <a:r>
              <a:rPr lang="fr-FR" sz="1400" dirty="0" err="1"/>
              <a:t>Multipath</a:t>
            </a:r>
            <a:r>
              <a:rPr lang="fr-FR" sz="1400" dirty="0"/>
              <a:t> TCP </a:t>
            </a:r>
            <a:r>
              <a:rPr lang="fr-FR" sz="1400" dirty="0" err="1"/>
              <a:t>friendlier</a:t>
            </a:r>
            <a:r>
              <a:rPr lang="fr-FR" sz="1400" dirty="0"/>
              <a:t> to </a:t>
            </a:r>
            <a:r>
              <a:rPr lang="fr-FR" sz="1400" dirty="0" err="1"/>
              <a:t>load</a:t>
            </a:r>
            <a:r>
              <a:rPr lang="fr-FR" sz="1400" dirty="0"/>
              <a:t> </a:t>
            </a:r>
            <a:r>
              <a:rPr lang="fr-FR" sz="1400" dirty="0" err="1"/>
              <a:t>balancers</a:t>
            </a:r>
            <a:r>
              <a:rPr lang="fr-FR" sz="1400" dirty="0"/>
              <a:t> and </a:t>
            </a:r>
            <a:r>
              <a:rPr lang="fr-FR" sz="1400" dirty="0" err="1"/>
              <a:t>anycast</a:t>
            </a:r>
            <a:r>
              <a:rPr lang="fr-FR" sz="1400" dirty="0"/>
              <a:t>. In 2017 IEEE 25th International </a:t>
            </a:r>
            <a:r>
              <a:rPr lang="fr-FR" sz="1400" dirty="0" err="1"/>
              <a:t>Conference</a:t>
            </a:r>
            <a:r>
              <a:rPr lang="fr-FR" sz="1400" dirty="0"/>
              <a:t> on Network </a:t>
            </a:r>
            <a:r>
              <a:rPr lang="fr-FR" sz="1400" dirty="0" err="1"/>
              <a:t>Protocols</a:t>
            </a:r>
            <a:r>
              <a:rPr lang="fr-FR" sz="1400" dirty="0"/>
              <a:t> (ICNP) (pp. 1-10). IEEE.</a:t>
            </a:r>
          </a:p>
        </p:txBody>
      </p:sp>
    </p:spTree>
    <p:extLst>
      <p:ext uri="{BB962C8B-B14F-4D97-AF65-F5344CB8AC3E}">
        <p14:creationId xmlns:p14="http://schemas.microsoft.com/office/powerpoint/2010/main" val="75720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82"/>
    </mc:Choice>
    <mc:Fallback>
      <p:transition spd="slow" advTm="52782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Use cases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39D873-28A9-7E41-BCBA-5A0213F4B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0500" y="950118"/>
            <a:ext cx="9334500" cy="4525963"/>
          </a:xfrm>
        </p:spPr>
        <p:txBody>
          <a:bodyPr>
            <a:noAutofit/>
          </a:bodyPr>
          <a:lstStyle/>
          <a:p>
            <a:endParaRPr lang="en-BE" sz="1800" dirty="0"/>
          </a:p>
          <a:p>
            <a:pPr lvl="1"/>
            <a:r>
              <a:rPr lang="en-GB" sz="1800" dirty="0">
                <a:solidFill>
                  <a:srgbClr val="222222"/>
                </a:solidFill>
              </a:rPr>
              <a:t>Bonaventure, O., &amp; </a:t>
            </a:r>
            <a:r>
              <a:rPr lang="en-GB" sz="1800" dirty="0" err="1">
                <a:solidFill>
                  <a:srgbClr val="222222"/>
                </a:solidFill>
              </a:rPr>
              <a:t>Seo</a:t>
            </a:r>
            <a:r>
              <a:rPr lang="en-GB" sz="1800" dirty="0">
                <a:solidFill>
                  <a:srgbClr val="222222"/>
                </a:solidFill>
              </a:rPr>
              <a:t>, S. (2016). Multipath TCP deployments. </a:t>
            </a:r>
            <a:r>
              <a:rPr lang="en-GB" sz="1800" i="1" dirty="0">
                <a:solidFill>
                  <a:srgbClr val="222222"/>
                </a:solidFill>
              </a:rPr>
              <a:t>IETF Journal</a:t>
            </a:r>
            <a:r>
              <a:rPr lang="en-GB" sz="1800" dirty="0">
                <a:solidFill>
                  <a:srgbClr val="222222"/>
                </a:solidFill>
              </a:rPr>
              <a:t>, </a:t>
            </a:r>
            <a:r>
              <a:rPr lang="en-GB" sz="1800" i="1" dirty="0">
                <a:solidFill>
                  <a:srgbClr val="222222"/>
                </a:solidFill>
              </a:rPr>
              <a:t>12</a:t>
            </a:r>
            <a:r>
              <a:rPr lang="en-GB" sz="1800" dirty="0">
                <a:solidFill>
                  <a:srgbClr val="222222"/>
                </a:solidFill>
              </a:rPr>
              <a:t>(2), 24-27.</a:t>
            </a:r>
            <a:endParaRPr lang="en-BE" sz="1800" dirty="0"/>
          </a:p>
          <a:p>
            <a:pPr lvl="1"/>
            <a:r>
              <a:rPr lang="fr-FR" sz="1800" dirty="0"/>
              <a:t>C. </a:t>
            </a:r>
            <a:r>
              <a:rPr lang="fr-FR" sz="1800" dirty="0" err="1"/>
              <a:t>Paasch</a:t>
            </a:r>
            <a:r>
              <a:rPr lang="fr-FR" sz="1800" dirty="0"/>
              <a:t>, G. </a:t>
            </a:r>
            <a:r>
              <a:rPr lang="fr-FR" sz="1800" dirty="0" err="1"/>
              <a:t>Detal</a:t>
            </a:r>
            <a:r>
              <a:rPr lang="fr-FR" sz="1800" dirty="0"/>
              <a:t>, F. </a:t>
            </a:r>
            <a:r>
              <a:rPr lang="fr-FR" sz="1800" dirty="0" err="1"/>
              <a:t>Duchene</a:t>
            </a:r>
            <a:r>
              <a:rPr lang="fr-FR" sz="1800" dirty="0"/>
              <a:t>, C. </a:t>
            </a:r>
            <a:r>
              <a:rPr lang="fr-FR" sz="1800" dirty="0" err="1"/>
              <a:t>Raiciu</a:t>
            </a:r>
            <a:r>
              <a:rPr lang="fr-FR" sz="1800" dirty="0"/>
              <a:t>, and O. Bonaventure, “</a:t>
            </a:r>
            <a:r>
              <a:rPr lang="fr-FR" sz="1800" dirty="0" err="1"/>
              <a:t>Exploring</a:t>
            </a:r>
            <a:r>
              <a:rPr lang="fr-FR" sz="1800" dirty="0"/>
              <a:t> mobile/</a:t>
            </a:r>
            <a:r>
              <a:rPr lang="fr-FR" sz="1800" dirty="0" err="1"/>
              <a:t>WiFi</a:t>
            </a:r>
            <a:r>
              <a:rPr lang="fr-FR" sz="1800" dirty="0"/>
              <a:t> </a:t>
            </a:r>
            <a:r>
              <a:rPr lang="fr-FR" sz="1800" dirty="0" err="1"/>
              <a:t>handover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  <a:r>
              <a:rPr lang="fr-FR" sz="1800" dirty="0" err="1"/>
              <a:t>multipath</a:t>
            </a:r>
            <a:r>
              <a:rPr lang="fr-FR" sz="1800" dirty="0"/>
              <a:t> TCP,” </a:t>
            </a:r>
            <a:r>
              <a:rPr lang="fr-FR" sz="1800" dirty="0" err="1"/>
              <a:t>CellNet</a:t>
            </a:r>
            <a:r>
              <a:rPr lang="fr-FR" sz="1800" dirty="0"/>
              <a:t> '12: </a:t>
            </a:r>
            <a:r>
              <a:rPr lang="fr-FR" sz="1800" dirty="0" err="1"/>
              <a:t>Proceedings</a:t>
            </a:r>
            <a:r>
              <a:rPr lang="fr-FR" sz="1800" dirty="0"/>
              <a:t> of the 2012 ACM SIGCOMM workshop on Cellular networks: </a:t>
            </a:r>
            <a:r>
              <a:rPr lang="fr-FR" sz="1800" dirty="0" err="1"/>
              <a:t>operations</a:t>
            </a:r>
            <a:r>
              <a:rPr lang="fr-FR" sz="1800" dirty="0"/>
              <a:t>, challenges, and future design, 2012.</a:t>
            </a:r>
          </a:p>
          <a:p>
            <a:pPr lvl="1"/>
            <a:r>
              <a:rPr lang="en-GB" sz="1800" dirty="0"/>
              <a:t>De </a:t>
            </a:r>
            <a:r>
              <a:rPr lang="en-GB" sz="1800" dirty="0" err="1"/>
              <a:t>Coninck</a:t>
            </a:r>
            <a:r>
              <a:rPr lang="en-GB" sz="1800" dirty="0"/>
              <a:t>, Q., </a:t>
            </a:r>
            <a:r>
              <a:rPr lang="en-GB" sz="1800" dirty="0" err="1"/>
              <a:t>Baerts</a:t>
            </a:r>
            <a:r>
              <a:rPr lang="en-GB" sz="1800" dirty="0"/>
              <a:t>, M., </a:t>
            </a:r>
            <a:r>
              <a:rPr lang="en-GB" sz="1800" dirty="0" err="1"/>
              <a:t>Hesmans</a:t>
            </a:r>
            <a:r>
              <a:rPr lang="en-GB" sz="1800" dirty="0"/>
              <a:t>, B., &amp; Bonaventure, O. (2016). Observing real smartphone applications over multipath TCP. </a:t>
            </a:r>
            <a:r>
              <a:rPr lang="en-GB" sz="1800" i="1" dirty="0"/>
              <a:t>IEEE Communications Magazine</a:t>
            </a:r>
            <a:r>
              <a:rPr lang="en-GB" sz="1800" dirty="0"/>
              <a:t>, </a:t>
            </a:r>
            <a:r>
              <a:rPr lang="en-GB" sz="1800" i="1" dirty="0"/>
              <a:t>54</a:t>
            </a:r>
            <a:r>
              <a:rPr lang="en-GB" sz="1800" dirty="0"/>
              <a:t>(3), 88-93.</a:t>
            </a:r>
          </a:p>
          <a:p>
            <a:pPr lvl="1"/>
            <a:r>
              <a:rPr lang="en-GB" sz="1800" dirty="0" err="1"/>
              <a:t>Nikravesh</a:t>
            </a:r>
            <a:r>
              <a:rPr lang="en-GB" sz="1800" dirty="0"/>
              <a:t>, A., Guo, Y., Qian, F., Mao, Z. M., &amp; Sen, S. (2016, October). An in-depth understanding of multipath TCP on mobile devices: Measurement and system design. In </a:t>
            </a:r>
            <a:r>
              <a:rPr lang="en-GB" sz="1800" i="1" dirty="0"/>
              <a:t>Proceedings of the 22nd Annual International Conference on Mobile Computing and Networking</a:t>
            </a:r>
            <a:r>
              <a:rPr lang="en-GB" sz="1800" dirty="0"/>
              <a:t> (pp. 189-201).</a:t>
            </a:r>
            <a:endParaRPr lang="fr-FR" sz="1800" dirty="0"/>
          </a:p>
          <a:p>
            <a:pPr lvl="1"/>
            <a:r>
              <a:rPr lang="fr-FR" sz="1800" dirty="0"/>
              <a:t>C. </a:t>
            </a:r>
            <a:r>
              <a:rPr lang="fr-FR" sz="1800" dirty="0" err="1"/>
              <a:t>Raiciu</a:t>
            </a:r>
            <a:r>
              <a:rPr lang="fr-FR" sz="1800" dirty="0"/>
              <a:t>, S. Barre, C. </a:t>
            </a:r>
            <a:r>
              <a:rPr lang="fr-FR" sz="1800" dirty="0" err="1"/>
              <a:t>Pluntke</a:t>
            </a:r>
            <a:r>
              <a:rPr lang="fr-FR" sz="1800" dirty="0"/>
              <a:t>, A. </a:t>
            </a:r>
            <a:r>
              <a:rPr lang="fr-FR" sz="1800" dirty="0" err="1"/>
              <a:t>Greenhalgh</a:t>
            </a:r>
            <a:r>
              <a:rPr lang="fr-FR" sz="1800" dirty="0"/>
              <a:t>, D. </a:t>
            </a:r>
            <a:r>
              <a:rPr lang="fr-FR" sz="1800" dirty="0" err="1"/>
              <a:t>Wischik</a:t>
            </a:r>
            <a:r>
              <a:rPr lang="fr-FR" sz="1800" dirty="0"/>
              <a:t>, and M. J. </a:t>
            </a:r>
            <a:r>
              <a:rPr lang="fr-FR" sz="1800" dirty="0" err="1"/>
              <a:t>Handley</a:t>
            </a:r>
            <a:r>
              <a:rPr lang="fr-FR" sz="1800" dirty="0"/>
              <a:t>, “</a:t>
            </a:r>
            <a:r>
              <a:rPr lang="fr-FR" sz="1800" dirty="0" err="1"/>
              <a:t>Improving</a:t>
            </a:r>
            <a:r>
              <a:rPr lang="fr-FR" sz="1800" dirty="0"/>
              <a:t> </a:t>
            </a:r>
            <a:r>
              <a:rPr lang="fr-FR" sz="1800" dirty="0" err="1"/>
              <a:t>datacenter</a:t>
            </a:r>
            <a:r>
              <a:rPr lang="fr-FR" sz="1800" dirty="0"/>
              <a:t> performance and </a:t>
            </a:r>
            <a:r>
              <a:rPr lang="fr-FR" sz="1800" dirty="0" err="1"/>
              <a:t>robustness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  <a:r>
              <a:rPr lang="fr-FR" sz="1800" dirty="0" err="1"/>
              <a:t>multipath</a:t>
            </a:r>
            <a:r>
              <a:rPr lang="fr-FR" sz="1800" dirty="0"/>
              <a:t> TCP,” </a:t>
            </a:r>
            <a:r>
              <a:rPr lang="fr-FR" sz="1800" i="1" dirty="0"/>
              <a:t>ACM SIGCOMM</a:t>
            </a:r>
            <a:r>
              <a:rPr lang="fr-FR" sz="1800" dirty="0"/>
              <a:t> 2011.</a:t>
            </a:r>
          </a:p>
          <a:p>
            <a:pPr lvl="1"/>
            <a:r>
              <a:rPr lang="fr-FR" sz="1800" dirty="0" err="1"/>
              <a:t>Duchene</a:t>
            </a:r>
            <a:r>
              <a:rPr lang="fr-FR" sz="1800" dirty="0"/>
              <a:t>, F., &amp; Bonaventure, O. (2017, </a:t>
            </a:r>
            <a:r>
              <a:rPr lang="fr-FR" sz="1800" dirty="0" err="1"/>
              <a:t>October</a:t>
            </a:r>
            <a:r>
              <a:rPr lang="fr-FR" sz="1800" dirty="0"/>
              <a:t>). </a:t>
            </a:r>
            <a:r>
              <a:rPr lang="fr-FR" sz="1800" dirty="0" err="1"/>
              <a:t>Making</a:t>
            </a:r>
            <a:r>
              <a:rPr lang="fr-FR" sz="1800" dirty="0"/>
              <a:t> </a:t>
            </a:r>
            <a:r>
              <a:rPr lang="fr-FR" sz="1800" dirty="0" err="1"/>
              <a:t>multipath</a:t>
            </a:r>
            <a:r>
              <a:rPr lang="fr-FR" sz="1800" dirty="0"/>
              <a:t> </a:t>
            </a:r>
            <a:r>
              <a:rPr lang="fr-FR" sz="1800" dirty="0" err="1"/>
              <a:t>tcp</a:t>
            </a:r>
            <a:r>
              <a:rPr lang="fr-FR" sz="1800" dirty="0"/>
              <a:t> </a:t>
            </a:r>
            <a:r>
              <a:rPr lang="fr-FR" sz="1800" dirty="0" err="1"/>
              <a:t>friendlier</a:t>
            </a:r>
            <a:r>
              <a:rPr lang="fr-FR" sz="1800" dirty="0"/>
              <a:t> to </a:t>
            </a:r>
            <a:r>
              <a:rPr lang="fr-FR" sz="1800" dirty="0" err="1"/>
              <a:t>load</a:t>
            </a:r>
            <a:r>
              <a:rPr lang="fr-FR" sz="1800" dirty="0"/>
              <a:t> </a:t>
            </a:r>
            <a:r>
              <a:rPr lang="fr-FR" sz="1800" dirty="0" err="1"/>
              <a:t>balancers</a:t>
            </a:r>
            <a:r>
              <a:rPr lang="fr-FR" sz="1800" dirty="0"/>
              <a:t> and </a:t>
            </a:r>
            <a:r>
              <a:rPr lang="fr-FR" sz="1800" dirty="0" err="1"/>
              <a:t>anycast</a:t>
            </a:r>
            <a:r>
              <a:rPr lang="fr-FR" sz="1800" dirty="0"/>
              <a:t>. In 2017 IEEE 25th International </a:t>
            </a:r>
            <a:r>
              <a:rPr lang="fr-FR" sz="1800" dirty="0" err="1"/>
              <a:t>Conference</a:t>
            </a:r>
            <a:r>
              <a:rPr lang="fr-FR" sz="1800" dirty="0"/>
              <a:t> on Network </a:t>
            </a:r>
            <a:r>
              <a:rPr lang="fr-FR" sz="1800" dirty="0" err="1"/>
              <a:t>Protocols</a:t>
            </a:r>
            <a:r>
              <a:rPr lang="fr-FR" sz="1800" dirty="0"/>
              <a:t> (ICNP) (pp. 1-10). IEEE.</a:t>
            </a:r>
          </a:p>
          <a:p>
            <a:pPr lvl="1"/>
            <a:r>
              <a:rPr lang="en-GB" sz="1800" dirty="0" err="1"/>
              <a:t>Keukeleire</a:t>
            </a:r>
            <a:r>
              <a:rPr lang="en-GB" sz="1800" dirty="0"/>
              <a:t>, N., </a:t>
            </a:r>
            <a:r>
              <a:rPr lang="en-GB" sz="1800" dirty="0" err="1"/>
              <a:t>Hesmans</a:t>
            </a:r>
            <a:r>
              <a:rPr lang="en-GB" sz="1800" dirty="0"/>
              <a:t>, B., &amp; Bonaventure, O. (2020). Increasing Broadband Reach with Hybrid Access Networks. </a:t>
            </a:r>
            <a:r>
              <a:rPr lang="en-GB" sz="1800" i="1" dirty="0"/>
              <a:t>IEEE Communications Standards Magazine</a:t>
            </a:r>
            <a:r>
              <a:rPr lang="en-GB" sz="1800" dirty="0"/>
              <a:t>, </a:t>
            </a:r>
            <a:r>
              <a:rPr lang="en-GB" sz="1800" i="1" dirty="0"/>
              <a:t>4</a:t>
            </a:r>
            <a:r>
              <a:rPr lang="en-GB" sz="1800" dirty="0"/>
              <a:t>(1), 43-49.</a:t>
            </a:r>
            <a:endParaRPr lang="fr-FR" sz="1800" dirty="0"/>
          </a:p>
          <a:p>
            <a:pPr lvl="1"/>
            <a:endParaRPr lang="en-BE" sz="1800" dirty="0"/>
          </a:p>
        </p:txBody>
      </p:sp>
    </p:spTree>
    <p:extLst>
      <p:ext uri="{BB962C8B-B14F-4D97-AF65-F5344CB8AC3E}">
        <p14:creationId xmlns:p14="http://schemas.microsoft.com/office/powerpoint/2010/main" val="42623809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Middleboxes</a:t>
            </a:r>
            <a:r>
              <a:rPr lang="fr-FR" dirty="0"/>
              <a:t> and </a:t>
            </a:r>
            <a:r>
              <a:rPr lang="fr-FR" dirty="0" err="1"/>
              <a:t>Multipath</a:t>
            </a:r>
            <a:r>
              <a:rPr lang="fr-FR" dirty="0"/>
              <a:t> TCP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001889" y="1951672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M. Honda, Y. </a:t>
            </a:r>
            <a:r>
              <a:rPr lang="fr-FR" dirty="0" err="1"/>
              <a:t>Nishida</a:t>
            </a:r>
            <a:r>
              <a:rPr lang="fr-FR" dirty="0"/>
              <a:t>, C. </a:t>
            </a:r>
            <a:r>
              <a:rPr lang="fr-FR" dirty="0" err="1"/>
              <a:t>Raiciu</a:t>
            </a:r>
            <a:r>
              <a:rPr lang="fr-FR" dirty="0"/>
              <a:t>, A. </a:t>
            </a:r>
            <a:r>
              <a:rPr lang="fr-FR" dirty="0" err="1"/>
              <a:t>Greenhalgh</a:t>
            </a:r>
            <a:r>
              <a:rPr lang="fr-FR" dirty="0"/>
              <a:t>, M. </a:t>
            </a:r>
            <a:r>
              <a:rPr lang="fr-FR" dirty="0" err="1"/>
              <a:t>Handley</a:t>
            </a:r>
            <a:r>
              <a:rPr lang="fr-FR" dirty="0"/>
              <a:t>, and H. </a:t>
            </a:r>
            <a:r>
              <a:rPr lang="fr-FR" dirty="0" err="1"/>
              <a:t>Tokuda</a:t>
            </a:r>
            <a:r>
              <a:rPr lang="fr-FR" dirty="0"/>
              <a:t>, “Is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still</a:t>
            </a:r>
            <a:r>
              <a:rPr lang="fr-FR" dirty="0"/>
              <a:t> possible to </a:t>
            </a:r>
            <a:r>
              <a:rPr lang="fr-FR" dirty="0" err="1"/>
              <a:t>extend</a:t>
            </a:r>
            <a:r>
              <a:rPr lang="fr-FR" dirty="0"/>
              <a:t> TCP?,”  IMC '11: </a:t>
            </a:r>
            <a:r>
              <a:rPr lang="fr-FR" dirty="0" err="1"/>
              <a:t>Proceedings</a:t>
            </a:r>
            <a:r>
              <a:rPr lang="fr-FR" dirty="0"/>
              <a:t> of the 2011 ACM SIGCOMM </a:t>
            </a:r>
            <a:r>
              <a:rPr lang="fr-FR" dirty="0" err="1"/>
              <a:t>conference</a:t>
            </a:r>
            <a:r>
              <a:rPr lang="fr-FR" dirty="0"/>
              <a:t> on Internet </a:t>
            </a:r>
            <a:r>
              <a:rPr lang="fr-FR" dirty="0" err="1"/>
              <a:t>measurement</a:t>
            </a:r>
            <a:r>
              <a:rPr lang="fr-FR" dirty="0"/>
              <a:t> </a:t>
            </a:r>
            <a:r>
              <a:rPr lang="fr-FR" dirty="0" err="1"/>
              <a:t>conference</a:t>
            </a:r>
            <a:r>
              <a:rPr lang="fr-FR" dirty="0"/>
              <a:t>, 2011.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01889" y="4641503"/>
            <a:ext cx="6829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Detal</a:t>
            </a:r>
            <a:r>
              <a:rPr lang="en-GB" dirty="0"/>
              <a:t>, G., </a:t>
            </a:r>
            <a:r>
              <a:rPr lang="en-GB" dirty="0" err="1"/>
              <a:t>Hesmans</a:t>
            </a:r>
            <a:r>
              <a:rPr lang="en-GB" dirty="0"/>
              <a:t>, B., Bonaventure, O., </a:t>
            </a:r>
            <a:r>
              <a:rPr lang="en-GB" dirty="0" err="1"/>
              <a:t>Vanaubel</a:t>
            </a:r>
            <a:r>
              <a:rPr lang="en-GB" dirty="0"/>
              <a:t>, Y., &amp; </a:t>
            </a:r>
            <a:r>
              <a:rPr lang="en-GB" dirty="0" err="1"/>
              <a:t>Donnet</a:t>
            </a:r>
            <a:r>
              <a:rPr lang="en-GB" dirty="0"/>
              <a:t>, B. (2013, October). Revealing middlebox interference with </a:t>
            </a:r>
            <a:r>
              <a:rPr lang="en-GB" dirty="0" err="1"/>
              <a:t>tracebox</a:t>
            </a:r>
            <a:r>
              <a:rPr lang="en-GB" dirty="0"/>
              <a:t>. In </a:t>
            </a:r>
            <a:r>
              <a:rPr lang="en-GB" i="1" dirty="0"/>
              <a:t>Proceedings of the 2013 conference on Internet measurement conference</a:t>
            </a:r>
            <a:r>
              <a:rPr lang="en-GB" dirty="0"/>
              <a:t> (pp. 1-8).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001889" y="3300062"/>
            <a:ext cx="749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Hesmans</a:t>
            </a:r>
            <a:r>
              <a:rPr lang="en-GB" dirty="0"/>
              <a:t>, B., Duchene, F., </a:t>
            </a:r>
            <a:r>
              <a:rPr lang="en-GB" dirty="0" err="1"/>
              <a:t>Paasch</a:t>
            </a:r>
            <a:r>
              <a:rPr lang="en-GB" dirty="0"/>
              <a:t>, C., </a:t>
            </a:r>
            <a:r>
              <a:rPr lang="en-GB" dirty="0" err="1"/>
              <a:t>Detal</a:t>
            </a:r>
            <a:r>
              <a:rPr lang="en-GB" dirty="0"/>
              <a:t>, G., &amp; Bonaventure, O. (2013, December). Are TCP extensions middlebox-proof?. In </a:t>
            </a:r>
            <a:r>
              <a:rPr lang="en-GB" i="1" dirty="0"/>
              <a:t>Proceedings of the 2013 workshop on Hot topics in middleboxes and network function virtualization</a:t>
            </a:r>
            <a:r>
              <a:rPr lang="en-GB" dirty="0"/>
              <a:t> (pp. 37-42).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6699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Multipath</a:t>
            </a:r>
            <a:r>
              <a:rPr lang="fr-FR" dirty="0"/>
              <a:t> congestion control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dirty="0"/>
              <a:t>Background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endParaRPr lang="fr-FR" dirty="0"/>
          </a:p>
          <a:p>
            <a:pPr lvl="1"/>
            <a:r>
              <a:rPr lang="fr-FR" dirty="0" err="1"/>
              <a:t>Coupled</a:t>
            </a:r>
            <a:r>
              <a:rPr lang="fr-FR" dirty="0"/>
              <a:t> congestion control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6690" y="4910624"/>
            <a:ext cx="69624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D. </a:t>
            </a:r>
            <a:r>
              <a:rPr lang="fr-FR" dirty="0" err="1"/>
              <a:t>Wischik</a:t>
            </a:r>
            <a:r>
              <a:rPr lang="fr-FR" dirty="0"/>
              <a:t>, C. </a:t>
            </a:r>
            <a:r>
              <a:rPr lang="fr-FR" dirty="0" err="1"/>
              <a:t>Raiciu</a:t>
            </a:r>
            <a:r>
              <a:rPr lang="fr-FR" dirty="0"/>
              <a:t>, A. </a:t>
            </a:r>
            <a:r>
              <a:rPr lang="fr-FR" dirty="0" err="1"/>
              <a:t>Greenhalgh</a:t>
            </a:r>
            <a:r>
              <a:rPr lang="fr-FR" dirty="0"/>
              <a:t>, and M. </a:t>
            </a:r>
            <a:r>
              <a:rPr lang="fr-FR" dirty="0" err="1"/>
              <a:t>Handley</a:t>
            </a:r>
            <a:r>
              <a:rPr lang="fr-FR" dirty="0"/>
              <a:t>, “Design, </a:t>
            </a:r>
            <a:r>
              <a:rPr lang="fr-FR" dirty="0" err="1"/>
              <a:t>implementation</a:t>
            </a:r>
            <a:r>
              <a:rPr lang="fr-FR" dirty="0"/>
              <a:t> and </a:t>
            </a:r>
            <a:r>
              <a:rPr lang="fr-FR" dirty="0" err="1"/>
              <a:t>evaluation</a:t>
            </a:r>
            <a:r>
              <a:rPr lang="fr-FR" dirty="0"/>
              <a:t> of congestion control for </a:t>
            </a:r>
            <a:r>
              <a:rPr lang="fr-FR" dirty="0" err="1"/>
              <a:t>multipath</a:t>
            </a:r>
            <a:r>
              <a:rPr lang="fr-FR" dirty="0"/>
              <a:t> TCP,” NSDI'11: </a:t>
            </a:r>
            <a:r>
              <a:rPr lang="fr-FR" dirty="0" err="1"/>
              <a:t>Proceedings</a:t>
            </a:r>
            <a:r>
              <a:rPr lang="fr-FR" dirty="0"/>
              <a:t> of the 8th USENIX </a:t>
            </a:r>
            <a:r>
              <a:rPr lang="fr-FR" dirty="0" err="1"/>
              <a:t>conference</a:t>
            </a:r>
            <a:r>
              <a:rPr lang="fr-FR" dirty="0"/>
              <a:t> on </a:t>
            </a:r>
            <a:r>
              <a:rPr lang="fr-FR" dirty="0" err="1"/>
              <a:t>Networked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 design and </a:t>
            </a:r>
            <a:r>
              <a:rPr lang="fr-FR" dirty="0" err="1"/>
              <a:t>implementation</a:t>
            </a:r>
            <a:r>
              <a:rPr lang="fr-FR" dirty="0"/>
              <a:t>, 2011.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6934" y="4282783"/>
            <a:ext cx="7399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C. </a:t>
            </a:r>
            <a:r>
              <a:rPr lang="fr-FR" dirty="0" err="1"/>
              <a:t>Raiciu</a:t>
            </a:r>
            <a:r>
              <a:rPr lang="fr-FR" dirty="0"/>
              <a:t>, M. J. </a:t>
            </a:r>
            <a:r>
              <a:rPr lang="fr-FR" dirty="0" err="1"/>
              <a:t>Handley</a:t>
            </a:r>
            <a:r>
              <a:rPr lang="fr-FR" dirty="0"/>
              <a:t>, and D. </a:t>
            </a:r>
            <a:r>
              <a:rPr lang="fr-FR" dirty="0" err="1"/>
              <a:t>Wischik</a:t>
            </a:r>
            <a:r>
              <a:rPr lang="fr-FR" dirty="0"/>
              <a:t>, “</a:t>
            </a:r>
            <a:r>
              <a:rPr lang="fr-FR" dirty="0" err="1"/>
              <a:t>Coupled</a:t>
            </a:r>
            <a:r>
              <a:rPr lang="fr-FR" dirty="0"/>
              <a:t> Congestion Control for </a:t>
            </a:r>
            <a:r>
              <a:rPr lang="fr-FR" dirty="0" err="1"/>
              <a:t>Multipath</a:t>
            </a:r>
            <a:r>
              <a:rPr lang="fr-FR" dirty="0"/>
              <a:t> Transport </a:t>
            </a:r>
            <a:r>
              <a:rPr lang="fr-FR" dirty="0" err="1"/>
              <a:t>Protocols</a:t>
            </a:r>
            <a:r>
              <a:rPr lang="fr-FR" dirty="0"/>
              <a:t>,” </a:t>
            </a:r>
            <a:r>
              <a:rPr lang="fr-FR" i="1" dirty="0"/>
              <a:t>RFC</a:t>
            </a:r>
            <a:r>
              <a:rPr lang="fr-FR" dirty="0"/>
              <a:t>, vol. 6356, Oct. 2011.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6690" y="2080231"/>
            <a:ext cx="7272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D. </a:t>
            </a:r>
            <a:r>
              <a:rPr lang="fr-FR" dirty="0" err="1"/>
              <a:t>Wischik</a:t>
            </a:r>
            <a:r>
              <a:rPr lang="fr-FR" dirty="0"/>
              <a:t>, M. </a:t>
            </a:r>
            <a:r>
              <a:rPr lang="fr-FR" dirty="0" err="1"/>
              <a:t>Handley</a:t>
            </a:r>
            <a:r>
              <a:rPr lang="fr-FR" dirty="0"/>
              <a:t>, and M. B. Braun, “The </a:t>
            </a:r>
            <a:r>
              <a:rPr lang="fr-FR" dirty="0" err="1"/>
              <a:t>resource</a:t>
            </a:r>
            <a:r>
              <a:rPr lang="fr-FR" dirty="0"/>
              <a:t> </a:t>
            </a:r>
            <a:r>
              <a:rPr lang="fr-FR" dirty="0" err="1"/>
              <a:t>pooling</a:t>
            </a:r>
            <a:r>
              <a:rPr lang="fr-FR" dirty="0"/>
              <a:t> </a:t>
            </a:r>
            <a:r>
              <a:rPr lang="fr-FR" dirty="0" err="1"/>
              <a:t>principle</a:t>
            </a:r>
            <a:r>
              <a:rPr lang="fr-FR" dirty="0"/>
              <a:t>,” </a:t>
            </a:r>
            <a:r>
              <a:rPr lang="fr-FR" i="1" dirty="0"/>
              <a:t>ACM SIGCOMM Computer …</a:t>
            </a:r>
            <a:r>
              <a:rPr lang="fr-FR" dirty="0"/>
              <a:t>, vol. 38, no. 5, 2008.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2334" y="3347788"/>
            <a:ext cx="7267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P. Key, L. </a:t>
            </a:r>
            <a:r>
              <a:rPr lang="fr-FR" dirty="0" err="1"/>
              <a:t>Massoulie</a:t>
            </a:r>
            <a:r>
              <a:rPr lang="fr-FR" dirty="0"/>
              <a:t>, and P. D. </a:t>
            </a:r>
            <a:r>
              <a:rPr lang="fr-FR" dirty="0" err="1"/>
              <a:t>Towsley</a:t>
            </a:r>
            <a:r>
              <a:rPr lang="fr-FR" dirty="0"/>
              <a:t>, “</a:t>
            </a:r>
            <a:r>
              <a:rPr lang="fr-FR" dirty="0" err="1"/>
              <a:t>Path</a:t>
            </a:r>
            <a:r>
              <a:rPr lang="fr-FR" dirty="0"/>
              <a:t> </a:t>
            </a:r>
            <a:r>
              <a:rPr lang="fr-FR" dirty="0" err="1"/>
              <a:t>Selection</a:t>
            </a:r>
            <a:r>
              <a:rPr lang="fr-FR" dirty="0"/>
              <a:t> and </a:t>
            </a:r>
            <a:r>
              <a:rPr lang="fr-FR" dirty="0" err="1"/>
              <a:t>Multipath</a:t>
            </a:r>
            <a:r>
              <a:rPr lang="fr-FR" dirty="0"/>
              <a:t> Congestion Control,” INFOCOM 2007. 2007, pp. 143–151.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6690" y="2701457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F. Kelly and </a:t>
            </a:r>
            <a:r>
              <a:rPr lang="fr-FR" dirty="0" err="1"/>
              <a:t>T</a:t>
            </a:r>
            <a:r>
              <a:rPr lang="fr-FR" dirty="0"/>
              <a:t>. Voice. </a:t>
            </a:r>
            <a:r>
              <a:rPr lang="fr-FR" dirty="0" err="1"/>
              <a:t>Stability</a:t>
            </a:r>
            <a:r>
              <a:rPr lang="fr-FR" dirty="0"/>
              <a:t> of end-to-end </a:t>
            </a:r>
            <a:r>
              <a:rPr lang="fr-FR" dirty="0" err="1"/>
              <a:t>algorithms</a:t>
            </a:r>
            <a:r>
              <a:rPr lang="fr-FR" dirty="0"/>
              <a:t> for joint </a:t>
            </a:r>
            <a:r>
              <a:rPr lang="fr-FR" dirty="0" err="1"/>
              <a:t>routing</a:t>
            </a:r>
            <a:r>
              <a:rPr lang="fr-FR" dirty="0"/>
              <a:t> and rate control. ACM SIGCOMM CCR, 35, 2005.</a:t>
            </a:r>
          </a:p>
        </p:txBody>
      </p:sp>
    </p:spTree>
    <p:extLst>
      <p:ext uri="{BB962C8B-B14F-4D97-AF65-F5344CB8AC3E}">
        <p14:creationId xmlns:p14="http://schemas.microsoft.com/office/powerpoint/2010/main" val="13105485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Multipath</a:t>
            </a:r>
            <a:r>
              <a:rPr lang="fr-FR" dirty="0"/>
              <a:t> congestion control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171221" y="2950443"/>
            <a:ext cx="7591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Y. Cao, X. </a:t>
            </a:r>
            <a:r>
              <a:rPr lang="fr-FR" dirty="0" err="1"/>
              <a:t>Mingwei</a:t>
            </a:r>
            <a:r>
              <a:rPr lang="fr-FR" dirty="0"/>
              <a:t>, and X. Fu, “Delay-</a:t>
            </a:r>
            <a:r>
              <a:rPr lang="fr-FR" dirty="0" err="1"/>
              <a:t>based</a:t>
            </a:r>
            <a:r>
              <a:rPr lang="fr-FR" dirty="0"/>
              <a:t> Congestion Control for </a:t>
            </a:r>
            <a:r>
              <a:rPr lang="fr-FR" dirty="0" err="1"/>
              <a:t>Multipath</a:t>
            </a:r>
            <a:r>
              <a:rPr lang="fr-FR" dirty="0"/>
              <a:t> TCP,” ICNP2012, 2012.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71221" y="3448506"/>
            <a:ext cx="77752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T</a:t>
            </a:r>
            <a:r>
              <a:rPr lang="fr-FR" dirty="0"/>
              <a:t>. A. Le, C. S. Hong, and E.-N. </a:t>
            </a:r>
            <a:r>
              <a:rPr lang="fr-FR" dirty="0" err="1"/>
              <a:t>Huh</a:t>
            </a:r>
            <a:r>
              <a:rPr lang="fr-FR" dirty="0"/>
              <a:t>, “</a:t>
            </a:r>
            <a:r>
              <a:rPr lang="fr-FR" dirty="0" err="1"/>
              <a:t>Coordinated</a:t>
            </a:r>
            <a:r>
              <a:rPr lang="fr-FR" dirty="0"/>
              <a:t> TCP </a:t>
            </a:r>
            <a:r>
              <a:rPr lang="fr-FR" dirty="0" err="1"/>
              <a:t>Westwood</a:t>
            </a:r>
            <a:r>
              <a:rPr lang="fr-FR" dirty="0"/>
              <a:t> congestion control for multiple </a:t>
            </a:r>
            <a:r>
              <a:rPr lang="fr-FR" dirty="0" err="1"/>
              <a:t>paths</a:t>
            </a:r>
            <a:r>
              <a:rPr lang="fr-FR" dirty="0"/>
              <a:t> over </a:t>
            </a:r>
            <a:r>
              <a:rPr lang="fr-FR" dirty="0" err="1"/>
              <a:t>wireless</a:t>
            </a:r>
            <a:r>
              <a:rPr lang="fr-FR" dirty="0"/>
              <a:t> networks,” ICOIN '12: </a:t>
            </a:r>
            <a:r>
              <a:rPr lang="fr-FR" dirty="0" err="1"/>
              <a:t>Proceedings</a:t>
            </a:r>
            <a:r>
              <a:rPr lang="fr-FR" dirty="0"/>
              <a:t> of the The International </a:t>
            </a:r>
            <a:r>
              <a:rPr lang="fr-FR" dirty="0" err="1"/>
              <a:t>Conference</a:t>
            </a:r>
            <a:r>
              <a:rPr lang="fr-FR" dirty="0"/>
              <a:t> on Information Network 2012, 2012, pp. 92–96.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1221" y="4392227"/>
            <a:ext cx="7408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T</a:t>
            </a:r>
            <a:r>
              <a:rPr lang="fr-FR" dirty="0"/>
              <a:t>. A. Le, H. Rim, and C. S. Hong, “A </a:t>
            </a:r>
            <a:r>
              <a:rPr lang="fr-FR" dirty="0" err="1"/>
              <a:t>Multipath</a:t>
            </a:r>
            <a:r>
              <a:rPr lang="fr-FR" dirty="0"/>
              <a:t> </a:t>
            </a:r>
            <a:r>
              <a:rPr lang="fr-FR" dirty="0" err="1"/>
              <a:t>Cubic</a:t>
            </a:r>
            <a:r>
              <a:rPr lang="fr-FR" dirty="0"/>
              <a:t> TCP Congestion Control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Multipath</a:t>
            </a:r>
            <a:r>
              <a:rPr lang="fr-FR" dirty="0"/>
              <a:t> </a:t>
            </a:r>
            <a:r>
              <a:rPr lang="fr-FR" dirty="0" err="1"/>
              <a:t>Fast</a:t>
            </a:r>
            <a:r>
              <a:rPr lang="fr-FR" dirty="0"/>
              <a:t> </a:t>
            </a:r>
            <a:r>
              <a:rPr lang="fr-FR" dirty="0" err="1"/>
              <a:t>Recovery</a:t>
            </a:r>
            <a:r>
              <a:rPr lang="fr-FR" dirty="0"/>
              <a:t> over High </a:t>
            </a:r>
            <a:r>
              <a:rPr lang="fr-FR" dirty="0" err="1"/>
              <a:t>Bandwidth</a:t>
            </a:r>
            <a:r>
              <a:rPr lang="fr-FR" dirty="0"/>
              <a:t>-Delay Product Networks,” </a:t>
            </a:r>
            <a:r>
              <a:rPr lang="fr-FR" i="1" dirty="0"/>
              <a:t>IEICE Transactions</a:t>
            </a:r>
            <a:r>
              <a:rPr lang="fr-FR" dirty="0"/>
              <a:t>, 2012.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1221" y="2087309"/>
            <a:ext cx="72107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R. </a:t>
            </a:r>
            <a:r>
              <a:rPr lang="fr-FR" dirty="0" err="1"/>
              <a:t>Khalili</a:t>
            </a:r>
            <a:r>
              <a:rPr lang="fr-FR" dirty="0"/>
              <a:t>, N. </a:t>
            </a:r>
            <a:r>
              <a:rPr lang="fr-FR" dirty="0" err="1"/>
              <a:t>Gast</a:t>
            </a:r>
            <a:r>
              <a:rPr lang="fr-FR" dirty="0"/>
              <a:t>, M. </a:t>
            </a:r>
            <a:r>
              <a:rPr lang="fr-FR" dirty="0" err="1"/>
              <a:t>Popovic</a:t>
            </a:r>
            <a:r>
              <a:rPr lang="fr-FR" dirty="0"/>
              <a:t>, U. </a:t>
            </a:r>
            <a:r>
              <a:rPr lang="fr-FR" dirty="0" err="1"/>
              <a:t>Upadhyay</a:t>
            </a:r>
            <a:r>
              <a:rPr lang="fr-FR" dirty="0"/>
              <a:t>, J.-Y. Le </a:t>
            </a:r>
            <a:r>
              <a:rPr lang="fr-FR" dirty="0" err="1"/>
              <a:t>Boudec</a:t>
            </a:r>
            <a:r>
              <a:rPr lang="fr-FR" dirty="0"/>
              <a:t> , MPTCP </a:t>
            </a:r>
            <a:r>
              <a:rPr lang="fr-FR" dirty="0" err="1"/>
              <a:t>is</a:t>
            </a:r>
            <a:r>
              <a:rPr lang="fr-FR" dirty="0"/>
              <a:t> not Pareto-optimal: Performance issues and a possible solution, Proc. ACM </a:t>
            </a:r>
            <a:r>
              <a:rPr lang="fr-FR" dirty="0" err="1"/>
              <a:t>Conext</a:t>
            </a:r>
            <a:r>
              <a:rPr lang="fr-FR" dirty="0"/>
              <a:t> 2012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1221" y="5338222"/>
            <a:ext cx="8085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T</a:t>
            </a:r>
            <a:r>
              <a:rPr lang="fr-FR" dirty="0"/>
              <a:t>. </a:t>
            </a:r>
            <a:r>
              <a:rPr lang="fr-FR" dirty="0" err="1"/>
              <a:t>Dreibholz</a:t>
            </a:r>
            <a:r>
              <a:rPr lang="fr-FR" dirty="0"/>
              <a:t>, M. Becke, J. </a:t>
            </a:r>
            <a:r>
              <a:rPr lang="fr-FR" dirty="0" err="1"/>
              <a:t>Pulinthanath</a:t>
            </a:r>
            <a:r>
              <a:rPr lang="fr-FR" dirty="0"/>
              <a:t>, and E. P. </a:t>
            </a:r>
            <a:r>
              <a:rPr lang="fr-FR" dirty="0" err="1"/>
              <a:t>Rathgeb</a:t>
            </a:r>
            <a:r>
              <a:rPr lang="fr-FR" dirty="0"/>
              <a:t>, “</a:t>
            </a:r>
            <a:r>
              <a:rPr lang="fr-FR" dirty="0" err="1"/>
              <a:t>Applying</a:t>
            </a:r>
            <a:r>
              <a:rPr lang="fr-FR" dirty="0"/>
              <a:t> TCP-</a:t>
            </a:r>
            <a:r>
              <a:rPr lang="fr-FR" dirty="0" err="1"/>
              <a:t>Friendly</a:t>
            </a:r>
            <a:r>
              <a:rPr lang="fr-FR" dirty="0"/>
              <a:t> Congestion Control to Concurrent </a:t>
            </a:r>
            <a:r>
              <a:rPr lang="fr-FR" dirty="0" err="1"/>
              <a:t>Multipath</a:t>
            </a:r>
            <a:r>
              <a:rPr lang="fr-FR" dirty="0"/>
              <a:t> Transfer,” Advanced Information Networking and Applications (AINA), 2010 24th IEEE International </a:t>
            </a:r>
            <a:r>
              <a:rPr lang="fr-FR" dirty="0" err="1"/>
              <a:t>Conference</a:t>
            </a:r>
            <a:r>
              <a:rPr lang="fr-FR" dirty="0"/>
              <a:t> on, 2010, pp. 312–319.</a:t>
            </a:r>
          </a:p>
        </p:txBody>
      </p:sp>
    </p:spTree>
    <p:extLst>
      <p:ext uri="{BB962C8B-B14F-4D97-AF65-F5344CB8AC3E}">
        <p14:creationId xmlns:p14="http://schemas.microsoft.com/office/powerpoint/2010/main" val="235611244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0A964-4E88-3343-8D81-59BD9BDC4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Multipath TCP : schedulers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5E6FB-4C41-F146-8931-8DF315843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n-GB" sz="1600" dirty="0" err="1"/>
              <a:t>Paasch</a:t>
            </a:r>
            <a:r>
              <a:rPr lang="en-GB" sz="1600" dirty="0"/>
              <a:t>, C., Ferlin, S., Alay, O., &amp; Bonaventure, O. (2014, August). Experimental evaluation of multipath TCP schedulers. In </a:t>
            </a:r>
            <a:r>
              <a:rPr lang="en-GB" sz="1600" i="1" dirty="0"/>
              <a:t>Proceedings of the 2014 ACM SIGCOMM workshop on Capacity sharing workshop</a:t>
            </a:r>
            <a:r>
              <a:rPr lang="en-GB" sz="1600" dirty="0"/>
              <a:t> (pp. 27-32).</a:t>
            </a:r>
          </a:p>
          <a:p>
            <a:pPr lvl="1"/>
            <a:r>
              <a:rPr lang="en-GB" sz="1600" dirty="0" err="1"/>
              <a:t>Frömmgen</a:t>
            </a:r>
            <a:r>
              <a:rPr lang="en-GB" sz="1600" dirty="0"/>
              <a:t>, A., </a:t>
            </a:r>
            <a:r>
              <a:rPr lang="en-GB" sz="1600" dirty="0" err="1"/>
              <a:t>Rizk</a:t>
            </a:r>
            <a:r>
              <a:rPr lang="en-GB" sz="1600" dirty="0"/>
              <a:t>, A., </a:t>
            </a:r>
            <a:r>
              <a:rPr lang="en-GB" sz="1600" dirty="0" err="1"/>
              <a:t>Erbshäußer</a:t>
            </a:r>
            <a:r>
              <a:rPr lang="en-GB" sz="1600" dirty="0"/>
              <a:t>, T., Weller, M., </a:t>
            </a:r>
            <a:r>
              <a:rPr lang="en-GB" sz="1600" dirty="0" err="1"/>
              <a:t>Koldehofe</a:t>
            </a:r>
            <a:r>
              <a:rPr lang="en-GB" sz="1600" dirty="0"/>
              <a:t>, B., Buchmann, A., &amp; Steinmetz, R. (2017, December). A programming model for application-defined multipath TCP scheduling. In </a:t>
            </a:r>
            <a:r>
              <a:rPr lang="en-GB" sz="1600" i="1" dirty="0"/>
              <a:t>Proceedings of the 18th ACM/IFIP/USENIX Middleware Conference</a:t>
            </a:r>
            <a:r>
              <a:rPr lang="en-GB" sz="1600" dirty="0"/>
              <a:t> (pp. 134-146).</a:t>
            </a:r>
          </a:p>
          <a:p>
            <a:pPr lvl="1"/>
            <a:r>
              <a:rPr lang="en-GB" sz="1600" dirty="0"/>
              <a:t>De </a:t>
            </a:r>
            <a:r>
              <a:rPr lang="en-GB" sz="1600" dirty="0" err="1"/>
              <a:t>Coninck</a:t>
            </a:r>
            <a:r>
              <a:rPr lang="en-GB" sz="1600" dirty="0"/>
              <a:t>, Q., &amp; Bonaventure, O. (2018, May). Tuning multipath TCP for interactive applications on smartphones. In </a:t>
            </a:r>
            <a:r>
              <a:rPr lang="en-GB" sz="1600" i="1" dirty="0"/>
              <a:t>2018 IFIP Networking Conference (IFIP Networking) and Workshops</a:t>
            </a:r>
            <a:r>
              <a:rPr lang="en-GB" sz="1600" dirty="0"/>
              <a:t> (pp. 1-9). IEEE.</a:t>
            </a:r>
          </a:p>
          <a:p>
            <a:pPr lvl="1"/>
            <a:r>
              <a:rPr lang="en-GB" sz="1600" dirty="0"/>
              <a:t>Ferlin, S., Alay, </a:t>
            </a:r>
            <a:r>
              <a:rPr lang="en-GB" sz="1600" dirty="0" err="1"/>
              <a:t>Ö</a:t>
            </a:r>
            <a:r>
              <a:rPr lang="en-GB" sz="1600" dirty="0"/>
              <a:t>., </a:t>
            </a:r>
            <a:r>
              <a:rPr lang="en-GB" sz="1600" dirty="0" err="1"/>
              <a:t>Mehani</a:t>
            </a:r>
            <a:r>
              <a:rPr lang="en-GB" sz="1600" dirty="0"/>
              <a:t>, O., &amp; </a:t>
            </a:r>
            <a:r>
              <a:rPr lang="en-GB" sz="1600" dirty="0" err="1"/>
              <a:t>Boreli</a:t>
            </a:r>
            <a:r>
              <a:rPr lang="en-GB" sz="1600" dirty="0"/>
              <a:t>, R. (2016, May). BLEST: Blocking estimation-based MPTCP scheduler for heterogeneous networks. In </a:t>
            </a:r>
            <a:r>
              <a:rPr lang="en-GB" sz="1600" i="1" dirty="0"/>
              <a:t>2016 IFIP Networking Conference (IFIP Networking) and Workshops</a:t>
            </a:r>
            <a:r>
              <a:rPr lang="en-GB" sz="1600" dirty="0"/>
              <a:t> (pp. 431-439). IEEE.</a:t>
            </a:r>
          </a:p>
          <a:p>
            <a:pPr lvl="1"/>
            <a:r>
              <a:rPr lang="en-GB" sz="1600" dirty="0" err="1"/>
              <a:t>Corbillon</a:t>
            </a:r>
            <a:r>
              <a:rPr lang="en-GB" sz="1600" dirty="0"/>
              <a:t>, X., Aparicio-Pardo, R., Kuhn, N., </a:t>
            </a:r>
            <a:r>
              <a:rPr lang="en-GB" sz="1600" dirty="0" err="1"/>
              <a:t>Texier</a:t>
            </a:r>
            <a:r>
              <a:rPr lang="en-GB" sz="1600" dirty="0"/>
              <a:t>, G., &amp; Simon, G. (2016, May). Cross-layer scheduler for video streaming over MPTCP. In </a:t>
            </a:r>
            <a:r>
              <a:rPr lang="en-GB" sz="1600" i="1" dirty="0"/>
              <a:t>Proceedings of the 7th International Conference on Multimedia Systems</a:t>
            </a:r>
            <a:r>
              <a:rPr lang="en-GB" sz="1600" dirty="0"/>
              <a:t> (pp. 1-12).</a:t>
            </a:r>
          </a:p>
          <a:p>
            <a:pPr lvl="1"/>
            <a:r>
              <a:rPr lang="en-GB" sz="1600" dirty="0"/>
              <a:t>O. Bonaventure, M. </a:t>
            </a:r>
            <a:r>
              <a:rPr lang="en-GB" sz="1600" dirty="0" err="1"/>
              <a:t>Piraux</a:t>
            </a:r>
            <a:r>
              <a:rPr lang="en-GB" sz="1600" dirty="0"/>
              <a:t>, M. </a:t>
            </a:r>
            <a:r>
              <a:rPr lang="en-GB" sz="1600" dirty="0" err="1"/>
              <a:t>Baerts</a:t>
            </a:r>
            <a:r>
              <a:rPr lang="en-GB" sz="1600" dirty="0"/>
              <a:t>, C. </a:t>
            </a:r>
            <a:r>
              <a:rPr lang="en-GB" sz="1600" dirty="0" err="1"/>
              <a:t>Paasch</a:t>
            </a:r>
            <a:r>
              <a:rPr lang="en-GB" sz="1600" dirty="0"/>
              <a:t>, M. Amend, Multipath schedulers, draft-bonaventure-iccrg-schedulers-00, 2020</a:t>
            </a:r>
          </a:p>
          <a:p>
            <a:pPr lvl="1"/>
            <a:endParaRPr lang="en-GB" sz="1600" dirty="0"/>
          </a:p>
          <a:p>
            <a:pPr lvl="1"/>
            <a:endParaRPr lang="en-BE" sz="1600" dirty="0"/>
          </a:p>
        </p:txBody>
      </p:sp>
    </p:spTree>
    <p:extLst>
      <p:ext uri="{BB962C8B-B14F-4D97-AF65-F5344CB8AC3E}">
        <p14:creationId xmlns:p14="http://schemas.microsoft.com/office/powerpoint/2010/main" val="20210801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3459C-C082-284A-8FEC-20F526D2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Multipath TCP : Path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FE7E5-A589-3449-B5D1-9E993257D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GB" sz="2000" dirty="0" err="1"/>
              <a:t>Hesmans</a:t>
            </a:r>
            <a:r>
              <a:rPr lang="en-GB" sz="2000" dirty="0"/>
              <a:t>, B., </a:t>
            </a:r>
            <a:r>
              <a:rPr lang="en-GB" sz="2000" dirty="0" err="1"/>
              <a:t>Detal</a:t>
            </a:r>
            <a:r>
              <a:rPr lang="en-GB" sz="2000" dirty="0"/>
              <a:t>, G., Barre, S., </a:t>
            </a:r>
            <a:r>
              <a:rPr lang="en-GB" sz="2000" dirty="0" err="1"/>
              <a:t>Bauduin</a:t>
            </a:r>
            <a:r>
              <a:rPr lang="en-GB" sz="2000" dirty="0"/>
              <a:t>, R., &amp; Bonaventure, O. (2015, December). </a:t>
            </a:r>
            <a:r>
              <a:rPr lang="en-GB" sz="2000" dirty="0" err="1"/>
              <a:t>Smapp</a:t>
            </a:r>
            <a:r>
              <a:rPr lang="en-GB" sz="2000" dirty="0"/>
              <a:t>: Towards smart multipath </a:t>
            </a:r>
            <a:r>
              <a:rPr lang="en-GB" sz="2000" dirty="0" err="1"/>
              <a:t>tcp</a:t>
            </a:r>
            <a:r>
              <a:rPr lang="en-GB" sz="2000" dirty="0"/>
              <a:t>-enabled applications. In </a:t>
            </a:r>
            <a:r>
              <a:rPr lang="en-GB" sz="2000" i="1" dirty="0"/>
              <a:t>Proceedings of the 11th </a:t>
            </a:r>
            <a:r>
              <a:rPr lang="en-GB" sz="2000" i="1" dirty="0" err="1"/>
              <a:t>acm</a:t>
            </a:r>
            <a:r>
              <a:rPr lang="en-GB" sz="2000" i="1" dirty="0"/>
              <a:t> conference on emerging networking experiments and technologies</a:t>
            </a:r>
            <a:r>
              <a:rPr lang="en-GB" sz="2000" dirty="0"/>
              <a:t> (pp. 1-7).</a:t>
            </a:r>
          </a:p>
          <a:p>
            <a:pPr lvl="1"/>
            <a:r>
              <a:rPr lang="en-GB" sz="2000" dirty="0" err="1"/>
              <a:t>Hesmans</a:t>
            </a:r>
            <a:r>
              <a:rPr lang="en-GB" sz="2000" dirty="0"/>
              <a:t>, B., &amp; Bonaventure, O. (2016, July). An enhanced socket API for Multipath TCP. In </a:t>
            </a:r>
            <a:r>
              <a:rPr lang="en-GB" sz="2000" i="1" dirty="0"/>
              <a:t>Proceedings of the 2016 applied networking research workshop</a:t>
            </a:r>
            <a:r>
              <a:rPr lang="en-GB" sz="2000" dirty="0"/>
              <a:t> (pp. 1-6).</a:t>
            </a:r>
          </a:p>
          <a:p>
            <a:pPr lvl="1"/>
            <a:r>
              <a:rPr lang="en-GB" sz="2000" dirty="0"/>
              <a:t>Othman, O. &amp; Martineau, M. The Multipath TCP Daemon, </a:t>
            </a:r>
            <a:r>
              <a:rPr lang="en-GB" sz="2000" dirty="0">
                <a:hlinkClick r:id="rId2"/>
              </a:rPr>
              <a:t>https://github.com/intel/mptcpd</a:t>
            </a:r>
            <a:endParaRPr lang="en-GB" sz="2000" dirty="0"/>
          </a:p>
          <a:p>
            <a:pPr lvl="1"/>
            <a:r>
              <a:rPr lang="en-GB" sz="2000" dirty="0"/>
              <a:t>Tran, V.-H., Bonaventure, O., Beyond socket options: Towards fully extensible Linux transport stacks. In </a:t>
            </a:r>
            <a:r>
              <a:rPr lang="en-GB" sz="2000" i="1" dirty="0"/>
              <a:t>Computer Communications</a:t>
            </a:r>
            <a:r>
              <a:rPr lang="en-GB" sz="2000" dirty="0"/>
              <a:t>, 2020</a:t>
            </a:r>
          </a:p>
          <a:p>
            <a:pPr lvl="1"/>
            <a:endParaRPr lang="en-BE" sz="2000" dirty="0"/>
          </a:p>
        </p:txBody>
      </p:sp>
    </p:spTree>
    <p:extLst>
      <p:ext uri="{BB962C8B-B14F-4D97-AF65-F5344CB8AC3E}">
        <p14:creationId xmlns:p14="http://schemas.microsoft.com/office/powerpoint/2010/main" val="2382855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Multipath TCP use cases</a:t>
            </a:r>
            <a:br>
              <a:rPr lang="en-GB"/>
            </a:br>
            <a:r>
              <a:rPr lang="en-GB"/>
              <a:t>High bandwidth on smartphones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Koreans want 800+ Mbps on smartphones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3904">
            <a:off x="438067" y="427606"/>
            <a:ext cx="774700" cy="635000"/>
          </a:xfrm>
          <a:prstGeom prst="rect">
            <a:avLst/>
          </a:prstGeom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951223" y="2440257"/>
            <a:ext cx="510108" cy="902152"/>
            <a:chOff x="0" y="0"/>
            <a:chExt cx="457" cy="808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41" y="0"/>
              <a:ext cx="416" cy="455"/>
              <a:chOff x="0" y="0"/>
              <a:chExt cx="416" cy="455"/>
            </a:xfrm>
          </p:grpSpPr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172" y="145"/>
                <a:ext cx="82" cy="310"/>
                <a:chOff x="0" y="0"/>
                <a:chExt cx="82" cy="310"/>
              </a:xfrm>
            </p:grpSpPr>
            <p:sp>
              <p:nvSpPr>
                <p:cNvPr id="15" name="Line 5"/>
                <p:cNvSpPr>
                  <a:spLocks noChangeShapeType="1"/>
                </p:cNvSpPr>
                <p:nvPr/>
              </p:nvSpPr>
              <p:spPr bwMode="auto">
                <a:xfrm flipH="1">
                  <a:off x="35" y="28"/>
                  <a:ext cx="0" cy="282"/>
                </a:xfrm>
                <a:prstGeom prst="line">
                  <a:avLst/>
                </a:prstGeom>
                <a:noFill/>
                <a:ln w="254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16" name="Oval 6"/>
                <p:cNvSpPr>
                  <a:spLocks/>
                </p:cNvSpPr>
                <p:nvPr/>
              </p:nvSpPr>
              <p:spPr bwMode="auto">
                <a:xfrm>
                  <a:off x="0" y="0"/>
                  <a:ext cx="82" cy="71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</p:grpSp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167" cy="370"/>
                <a:chOff x="0" y="0"/>
                <a:chExt cx="167" cy="370"/>
              </a:xfrm>
            </p:grpSpPr>
            <p:sp>
              <p:nvSpPr>
                <p:cNvPr id="13" name="Freeform 8"/>
                <p:cNvSpPr>
                  <a:spLocks/>
                </p:cNvSpPr>
                <p:nvPr/>
              </p:nvSpPr>
              <p:spPr bwMode="auto">
                <a:xfrm>
                  <a:off x="90" y="91"/>
                  <a:ext cx="77" cy="195"/>
                </a:xfrm>
                <a:custGeom>
                  <a:avLst/>
                  <a:gdLst>
                    <a:gd name="T0" fmla="+- 0 21600 6061"/>
                    <a:gd name="T1" fmla="*/ T0 w 15539"/>
                    <a:gd name="T2" fmla="*/ 0 h 21600"/>
                    <a:gd name="T3" fmla="+- 0 20987 6061"/>
                    <a:gd name="T4" fmla="*/ T3 w 15539"/>
                    <a:gd name="T5" fmla="*/ 216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539" h="21600">
                      <a:moveTo>
                        <a:pt x="15539" y="0"/>
                      </a:moveTo>
                      <a:cubicBezTo>
                        <a:pt x="-6061" y="1764"/>
                        <a:pt x="-4082" y="20041"/>
                        <a:pt x="14926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14" name="Freeform 9"/>
                <p:cNvSpPr>
                  <a:spLocks/>
                </p:cNvSpPr>
                <p:nvPr/>
              </p:nvSpPr>
              <p:spPr bwMode="auto">
                <a:xfrm>
                  <a:off x="0" y="0"/>
                  <a:ext cx="143" cy="370"/>
                </a:xfrm>
                <a:custGeom>
                  <a:avLst/>
                  <a:gdLst>
                    <a:gd name="T0" fmla="+- 0 21600 6324"/>
                    <a:gd name="T1" fmla="*/ T0 w 15276"/>
                    <a:gd name="T2" fmla="*/ 0 h 21600"/>
                    <a:gd name="T3" fmla="+- 0 21600 6324"/>
                    <a:gd name="T4" fmla="*/ T3 w 15276"/>
                    <a:gd name="T5" fmla="*/ 216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276" h="21600">
                      <a:moveTo>
                        <a:pt x="15276" y="0"/>
                      </a:moveTo>
                      <a:cubicBezTo>
                        <a:pt x="-6324" y="1949"/>
                        <a:pt x="-3821" y="20205"/>
                        <a:pt x="15276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</p:grpSp>
          <p:grpSp>
            <p:nvGrpSpPr>
              <p:cNvPr id="10" name="Group 13"/>
              <p:cNvGrpSpPr>
                <a:grpSpLocks/>
              </p:cNvGrpSpPr>
              <p:nvPr/>
            </p:nvGrpSpPr>
            <p:grpSpPr bwMode="auto">
              <a:xfrm flipH="1">
                <a:off x="249" y="0"/>
                <a:ext cx="167" cy="370"/>
                <a:chOff x="0" y="0"/>
                <a:chExt cx="167" cy="370"/>
              </a:xfrm>
            </p:grpSpPr>
            <p:sp>
              <p:nvSpPr>
                <p:cNvPr id="11" name="Freeform 11"/>
                <p:cNvSpPr>
                  <a:spLocks/>
                </p:cNvSpPr>
                <p:nvPr/>
              </p:nvSpPr>
              <p:spPr bwMode="auto">
                <a:xfrm>
                  <a:off x="90" y="91"/>
                  <a:ext cx="77" cy="195"/>
                </a:xfrm>
                <a:custGeom>
                  <a:avLst/>
                  <a:gdLst>
                    <a:gd name="T0" fmla="+- 0 21600 6061"/>
                    <a:gd name="T1" fmla="*/ T0 w 15539"/>
                    <a:gd name="T2" fmla="*/ 0 h 21600"/>
                    <a:gd name="T3" fmla="+- 0 20987 6061"/>
                    <a:gd name="T4" fmla="*/ T3 w 15539"/>
                    <a:gd name="T5" fmla="*/ 216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539" h="21600">
                      <a:moveTo>
                        <a:pt x="15539" y="0"/>
                      </a:moveTo>
                      <a:cubicBezTo>
                        <a:pt x="-6061" y="1764"/>
                        <a:pt x="-4082" y="20041"/>
                        <a:pt x="14926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12" name="Freeform 12"/>
                <p:cNvSpPr>
                  <a:spLocks/>
                </p:cNvSpPr>
                <p:nvPr/>
              </p:nvSpPr>
              <p:spPr bwMode="auto">
                <a:xfrm>
                  <a:off x="0" y="0"/>
                  <a:ext cx="143" cy="370"/>
                </a:xfrm>
                <a:custGeom>
                  <a:avLst/>
                  <a:gdLst>
                    <a:gd name="T0" fmla="+- 0 21600 6324"/>
                    <a:gd name="T1" fmla="*/ T0 w 15276"/>
                    <a:gd name="T2" fmla="*/ 0 h 21600"/>
                    <a:gd name="T3" fmla="+- 0 21600 6324"/>
                    <a:gd name="T4" fmla="*/ T3 w 15276"/>
                    <a:gd name="T5" fmla="*/ 216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276" h="21600">
                      <a:moveTo>
                        <a:pt x="15276" y="0"/>
                      </a:moveTo>
                      <a:cubicBezTo>
                        <a:pt x="-6324" y="1949"/>
                        <a:pt x="-3821" y="20205"/>
                        <a:pt x="15276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</p:grpSp>
        </p:grpSp>
        <p:sp>
          <p:nvSpPr>
            <p:cNvPr id="7" name="Rectangle 15"/>
            <p:cNvSpPr>
              <a:spLocks/>
            </p:cNvSpPr>
            <p:nvPr/>
          </p:nvSpPr>
          <p:spPr bwMode="auto">
            <a:xfrm>
              <a:off x="0" y="560"/>
              <a:ext cx="437" cy="24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err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Verdana" charset="0"/>
                  <a:sym typeface="Verdana" charset="0"/>
                </a:rPr>
                <a:t>WiFi</a:t>
              </a:r>
              <a:endParaRPr lang="en-US">
                <a:solidFill>
                  <a:srgbClr val="0000FF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endParaRPr>
            </a:p>
          </p:txBody>
        </p:sp>
      </p:grpSp>
      <p:grpSp>
        <p:nvGrpSpPr>
          <p:cNvPr id="17" name="Group 39"/>
          <p:cNvGrpSpPr>
            <a:grpSpLocks/>
          </p:cNvGrpSpPr>
          <p:nvPr/>
        </p:nvGrpSpPr>
        <p:grpSpPr bwMode="auto">
          <a:xfrm>
            <a:off x="2906098" y="4874887"/>
            <a:ext cx="827947" cy="1167333"/>
            <a:chOff x="0" y="0"/>
            <a:chExt cx="971" cy="1861"/>
          </a:xfrm>
        </p:grpSpPr>
        <p:grpSp>
          <p:nvGrpSpPr>
            <p:cNvPr id="18" name="Group 37"/>
            <p:cNvGrpSpPr>
              <a:grpSpLocks/>
            </p:cNvGrpSpPr>
            <p:nvPr/>
          </p:nvGrpSpPr>
          <p:grpSpPr bwMode="auto">
            <a:xfrm>
              <a:off x="144" y="0"/>
              <a:ext cx="501" cy="1398"/>
              <a:chOff x="0" y="0"/>
              <a:chExt cx="501" cy="1398"/>
            </a:xfrm>
          </p:grpSpPr>
          <p:sp>
            <p:nvSpPr>
              <p:cNvPr id="20" name="Line 17"/>
              <p:cNvSpPr>
                <a:spLocks noChangeShapeType="1"/>
              </p:cNvSpPr>
              <p:nvPr/>
            </p:nvSpPr>
            <p:spPr bwMode="auto">
              <a:xfrm flipH="1">
                <a:off x="0" y="313"/>
                <a:ext cx="250" cy="1085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1" name="Line 18"/>
              <p:cNvSpPr>
                <a:spLocks noChangeShapeType="1"/>
              </p:cNvSpPr>
              <p:nvPr/>
            </p:nvSpPr>
            <p:spPr bwMode="auto">
              <a:xfrm>
                <a:off x="250" y="313"/>
                <a:ext cx="251" cy="1085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2" name="Line 19"/>
              <p:cNvSpPr>
                <a:spLocks noChangeShapeType="1"/>
              </p:cNvSpPr>
              <p:nvPr/>
            </p:nvSpPr>
            <p:spPr bwMode="auto">
              <a:xfrm>
                <a:off x="68" y="1148"/>
                <a:ext cx="369" cy="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3" name="Line 20"/>
              <p:cNvSpPr>
                <a:spLocks noChangeShapeType="1"/>
              </p:cNvSpPr>
              <p:nvPr/>
            </p:nvSpPr>
            <p:spPr bwMode="auto">
              <a:xfrm>
                <a:off x="135" y="814"/>
                <a:ext cx="235" cy="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4" name="Line 21"/>
              <p:cNvSpPr>
                <a:spLocks noChangeShapeType="1"/>
              </p:cNvSpPr>
              <p:nvPr/>
            </p:nvSpPr>
            <p:spPr bwMode="auto">
              <a:xfrm>
                <a:off x="147" y="813"/>
                <a:ext cx="308" cy="367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 flipH="1">
                <a:off x="57" y="821"/>
                <a:ext cx="304" cy="335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6" name="Line 23"/>
              <p:cNvSpPr>
                <a:spLocks noChangeShapeType="1"/>
              </p:cNvSpPr>
              <p:nvPr/>
            </p:nvSpPr>
            <p:spPr bwMode="auto">
              <a:xfrm flipH="1">
                <a:off x="0" y="1150"/>
                <a:ext cx="433" cy="248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>
                <a:off x="201" y="563"/>
                <a:ext cx="109" cy="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8" name="Line 25"/>
              <p:cNvSpPr>
                <a:spLocks noChangeShapeType="1"/>
              </p:cNvSpPr>
              <p:nvPr/>
            </p:nvSpPr>
            <p:spPr bwMode="auto">
              <a:xfrm>
                <a:off x="68" y="1158"/>
                <a:ext cx="431" cy="239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9" name="Line 26"/>
              <p:cNvSpPr>
                <a:spLocks noChangeShapeType="1"/>
              </p:cNvSpPr>
              <p:nvPr/>
            </p:nvSpPr>
            <p:spPr bwMode="auto">
              <a:xfrm>
                <a:off x="201" y="555"/>
                <a:ext cx="171" cy="28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0" name="Line 27"/>
              <p:cNvSpPr>
                <a:spLocks noChangeShapeType="1"/>
              </p:cNvSpPr>
              <p:nvPr/>
            </p:nvSpPr>
            <p:spPr bwMode="auto">
              <a:xfrm flipH="1">
                <a:off x="123" y="560"/>
                <a:ext cx="171" cy="279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grpSp>
            <p:nvGrpSpPr>
              <p:cNvPr id="31" name="Group 36"/>
              <p:cNvGrpSpPr>
                <a:grpSpLocks/>
              </p:cNvGrpSpPr>
              <p:nvPr/>
            </p:nvGrpSpPr>
            <p:grpSpPr bwMode="auto">
              <a:xfrm>
                <a:off x="99" y="0"/>
                <a:ext cx="304" cy="312"/>
                <a:chOff x="0" y="0"/>
                <a:chExt cx="304" cy="312"/>
              </a:xfrm>
            </p:grpSpPr>
            <p:sp>
              <p:nvSpPr>
                <p:cNvPr id="3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52" y="150"/>
                  <a:ext cx="2" cy="162"/>
                </a:xfrm>
                <a:prstGeom prst="line">
                  <a:avLst/>
                </a:prstGeom>
                <a:noFill/>
                <a:ln w="25400" cap="flat">
                  <a:solidFill>
                    <a:srgbClr val="008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33" name="Oval 29"/>
                <p:cNvSpPr>
                  <a:spLocks/>
                </p:cNvSpPr>
                <p:nvPr/>
              </p:nvSpPr>
              <p:spPr bwMode="auto">
                <a:xfrm>
                  <a:off x="126" y="116"/>
                  <a:ext cx="48" cy="40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>
                  <a:solidFill>
                    <a:srgbClr val="008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grpSp>
              <p:nvGrpSpPr>
                <p:cNvPr id="34" name="Group 32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22" cy="266"/>
                  <a:chOff x="0" y="0"/>
                  <a:chExt cx="122" cy="266"/>
                </a:xfrm>
              </p:grpSpPr>
              <p:sp>
                <p:nvSpPr>
                  <p:cNvPr id="38" name="Freeform 30"/>
                  <p:cNvSpPr>
                    <a:spLocks/>
                  </p:cNvSpPr>
                  <p:nvPr/>
                </p:nvSpPr>
                <p:spPr bwMode="auto">
                  <a:xfrm>
                    <a:off x="65" y="65"/>
                    <a:ext cx="57" cy="141"/>
                  </a:xfrm>
                  <a:custGeom>
                    <a:avLst/>
                    <a:gdLst>
                      <a:gd name="T0" fmla="+- 0 21600 6061"/>
                      <a:gd name="T1" fmla="*/ T0 w 15539"/>
                      <a:gd name="T2" fmla="*/ 0 h 21600"/>
                      <a:gd name="T3" fmla="+- 0 20987 6061"/>
                      <a:gd name="T4" fmla="*/ T3 w 15539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539" h="21600">
                        <a:moveTo>
                          <a:pt x="15539" y="0"/>
                        </a:moveTo>
                        <a:cubicBezTo>
                          <a:pt x="-6061" y="1764"/>
                          <a:pt x="-4082" y="20041"/>
                          <a:pt x="1492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39" name="Freeform 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4" cy="266"/>
                  </a:xfrm>
                  <a:custGeom>
                    <a:avLst/>
                    <a:gdLst>
                      <a:gd name="T0" fmla="+- 0 21600 6324"/>
                      <a:gd name="T1" fmla="*/ T0 w 15276"/>
                      <a:gd name="T2" fmla="*/ 0 h 21600"/>
                      <a:gd name="T3" fmla="+- 0 21600 6324"/>
                      <a:gd name="T4" fmla="*/ T3 w 15276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276" h="21600">
                        <a:moveTo>
                          <a:pt x="15276" y="0"/>
                        </a:moveTo>
                        <a:cubicBezTo>
                          <a:pt x="-6324" y="1949"/>
                          <a:pt x="-3821" y="20205"/>
                          <a:pt x="1527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5" name="Group 35"/>
                <p:cNvGrpSpPr>
                  <a:grpSpLocks/>
                </p:cNvGrpSpPr>
                <p:nvPr/>
              </p:nvGrpSpPr>
              <p:grpSpPr bwMode="auto">
                <a:xfrm flipH="1">
                  <a:off x="182" y="0"/>
                  <a:ext cx="122" cy="266"/>
                  <a:chOff x="0" y="0"/>
                  <a:chExt cx="122" cy="266"/>
                </a:xfrm>
              </p:grpSpPr>
              <p:sp>
                <p:nvSpPr>
                  <p:cNvPr id="36" name="Freeform 33"/>
                  <p:cNvSpPr>
                    <a:spLocks/>
                  </p:cNvSpPr>
                  <p:nvPr/>
                </p:nvSpPr>
                <p:spPr bwMode="auto">
                  <a:xfrm>
                    <a:off x="65" y="65"/>
                    <a:ext cx="57" cy="141"/>
                  </a:xfrm>
                  <a:custGeom>
                    <a:avLst/>
                    <a:gdLst>
                      <a:gd name="T0" fmla="+- 0 21600 6061"/>
                      <a:gd name="T1" fmla="*/ T0 w 15539"/>
                      <a:gd name="T2" fmla="*/ 0 h 21600"/>
                      <a:gd name="T3" fmla="+- 0 20987 6061"/>
                      <a:gd name="T4" fmla="*/ T3 w 15539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539" h="21600">
                        <a:moveTo>
                          <a:pt x="15539" y="0"/>
                        </a:moveTo>
                        <a:cubicBezTo>
                          <a:pt x="-6061" y="1764"/>
                          <a:pt x="-4082" y="20041"/>
                          <a:pt x="1492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37" name="Freeform 3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4" cy="266"/>
                  </a:xfrm>
                  <a:custGeom>
                    <a:avLst/>
                    <a:gdLst>
                      <a:gd name="T0" fmla="+- 0 21600 6324"/>
                      <a:gd name="T1" fmla="*/ T0 w 15276"/>
                      <a:gd name="T2" fmla="*/ 0 h 21600"/>
                      <a:gd name="T3" fmla="+- 0 21600 6324"/>
                      <a:gd name="T4" fmla="*/ T3 w 15276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276" h="21600">
                        <a:moveTo>
                          <a:pt x="15276" y="0"/>
                        </a:moveTo>
                        <a:cubicBezTo>
                          <a:pt x="-6324" y="1949"/>
                          <a:pt x="-3821" y="20205"/>
                          <a:pt x="1527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</p:grpSp>
          </p:grpSp>
        </p:grpSp>
        <p:sp>
          <p:nvSpPr>
            <p:cNvPr id="19" name="Rectangle 38"/>
            <p:cNvSpPr>
              <a:spLocks/>
            </p:cNvSpPr>
            <p:nvPr/>
          </p:nvSpPr>
          <p:spPr bwMode="auto">
            <a:xfrm>
              <a:off x="0" y="1419"/>
              <a:ext cx="971" cy="4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Verdana" charset="0"/>
                  <a:ea typeface="ＭＳ Ｐゴシック" charset="0"/>
                  <a:cs typeface="Verdana" charset="0"/>
                  <a:sym typeface="Verdana" charset="0"/>
                </a:rPr>
                <a:t>4G/LTE</a:t>
              </a:r>
            </a:p>
          </p:txBody>
        </p:sp>
      </p:grpSp>
      <p:pic>
        <p:nvPicPr>
          <p:cNvPr id="40" name="Imag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8" y="2706755"/>
            <a:ext cx="2794000" cy="290830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70" y="3657246"/>
            <a:ext cx="1384102" cy="138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3" name="Forme libre 42"/>
          <p:cNvSpPr/>
          <p:nvPr/>
        </p:nvSpPr>
        <p:spPr>
          <a:xfrm>
            <a:off x="2226743" y="2509525"/>
            <a:ext cx="2922601" cy="1160831"/>
          </a:xfrm>
          <a:custGeom>
            <a:avLst/>
            <a:gdLst>
              <a:gd name="connsiteX0" fmla="*/ 0 w 2922601"/>
              <a:gd name="connsiteY0" fmla="*/ 760745 h 1160831"/>
              <a:gd name="connsiteX1" fmla="*/ 678461 w 2922601"/>
              <a:gd name="connsiteY1" fmla="*/ 117128 h 1160831"/>
              <a:gd name="connsiteX2" fmla="*/ 1757040 w 2922601"/>
              <a:gd name="connsiteY2" fmla="*/ 47548 h 1160831"/>
              <a:gd name="connsiteX3" fmla="*/ 2505087 w 2922601"/>
              <a:gd name="connsiteY3" fmla="*/ 638980 h 1160831"/>
              <a:gd name="connsiteX4" fmla="*/ 2922601 w 2922601"/>
              <a:gd name="connsiteY4" fmla="*/ 1160831 h 116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2601" h="1160831">
                <a:moveTo>
                  <a:pt x="0" y="760745"/>
                </a:moveTo>
                <a:cubicBezTo>
                  <a:pt x="192810" y="498369"/>
                  <a:pt x="385621" y="235994"/>
                  <a:pt x="678461" y="117128"/>
                </a:cubicBezTo>
                <a:cubicBezTo>
                  <a:pt x="971301" y="-1738"/>
                  <a:pt x="1452602" y="-39427"/>
                  <a:pt x="1757040" y="47548"/>
                </a:cubicBezTo>
                <a:cubicBezTo>
                  <a:pt x="2061478" y="134523"/>
                  <a:pt x="2310827" y="453433"/>
                  <a:pt x="2505087" y="638980"/>
                </a:cubicBezTo>
                <a:cubicBezTo>
                  <a:pt x="2699347" y="824527"/>
                  <a:pt x="2838519" y="1053562"/>
                  <a:pt x="2922601" y="1160831"/>
                </a:cubicBezTo>
              </a:path>
            </a:pathLst>
          </a:custGeom>
          <a:ln w="5715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orme libre 46"/>
          <p:cNvSpPr/>
          <p:nvPr/>
        </p:nvSpPr>
        <p:spPr>
          <a:xfrm>
            <a:off x="2204967" y="4868959"/>
            <a:ext cx="2804719" cy="886331"/>
          </a:xfrm>
          <a:custGeom>
            <a:avLst/>
            <a:gdLst>
              <a:gd name="connsiteX0" fmla="*/ 0 w 2804719"/>
              <a:gd name="connsiteY0" fmla="*/ 246977 h 886331"/>
              <a:gd name="connsiteX1" fmla="*/ 687950 w 2804719"/>
              <a:gd name="connsiteY1" fmla="*/ 723288 h 886331"/>
              <a:gd name="connsiteX2" fmla="*/ 1640496 w 2804719"/>
              <a:gd name="connsiteY2" fmla="*/ 882058 h 886331"/>
              <a:gd name="connsiteX3" fmla="*/ 2346086 w 2804719"/>
              <a:gd name="connsiteY3" fmla="*/ 582159 h 886331"/>
              <a:gd name="connsiteX4" fmla="*/ 2804719 w 2804719"/>
              <a:gd name="connsiteY4" fmla="*/ 0 h 88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719" h="886331">
                <a:moveTo>
                  <a:pt x="0" y="246977"/>
                </a:moveTo>
                <a:cubicBezTo>
                  <a:pt x="207267" y="432209"/>
                  <a:pt x="414534" y="617441"/>
                  <a:pt x="687950" y="723288"/>
                </a:cubicBezTo>
                <a:cubicBezTo>
                  <a:pt x="961366" y="829135"/>
                  <a:pt x="1364140" y="905580"/>
                  <a:pt x="1640496" y="882058"/>
                </a:cubicBezTo>
                <a:cubicBezTo>
                  <a:pt x="1916852" y="858536"/>
                  <a:pt x="2152049" y="729169"/>
                  <a:pt x="2346086" y="582159"/>
                </a:cubicBezTo>
                <a:cubicBezTo>
                  <a:pt x="2540123" y="435149"/>
                  <a:pt x="2804719" y="0"/>
                  <a:pt x="2804719" y="0"/>
                </a:cubicBezTo>
              </a:path>
            </a:pathLst>
          </a:custGeom>
          <a:ln w="57150" cmpd="sng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117" y="3645382"/>
            <a:ext cx="765683" cy="765683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314" y="4671953"/>
            <a:ext cx="1385276" cy="487412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9118" y="2884039"/>
            <a:ext cx="2194882" cy="510310"/>
          </a:xfrm>
          <a:prstGeom prst="rect">
            <a:avLst/>
          </a:prstGeom>
        </p:spPr>
      </p:pic>
      <p:cxnSp>
        <p:nvCxnSpPr>
          <p:cNvPr id="52" name="Connecteur droit avec flèche 51"/>
          <p:cNvCxnSpPr/>
          <p:nvPr/>
        </p:nvCxnSpPr>
        <p:spPr>
          <a:xfrm>
            <a:off x="2226743" y="4039825"/>
            <a:ext cx="2624185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2593263" y="3595200"/>
            <a:ext cx="1736135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Multipath TCP</a:t>
            </a:r>
          </a:p>
        </p:txBody>
      </p:sp>
      <p:cxnSp>
        <p:nvCxnSpPr>
          <p:cNvPr id="54" name="Connecteur droit avec flèche 53"/>
          <p:cNvCxnSpPr>
            <a:cxnSpLocks/>
            <a:endCxn id="48" idx="1"/>
          </p:cNvCxnSpPr>
          <p:nvPr/>
        </p:nvCxnSpPr>
        <p:spPr>
          <a:xfrm>
            <a:off x="5927305" y="4028224"/>
            <a:ext cx="1993812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5927305" y="3660389"/>
            <a:ext cx="1569886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b="1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Regular TCP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22007" y="5288773"/>
            <a:ext cx="2450478" cy="563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SOCKS</a:t>
            </a:r>
          </a:p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i="1" dirty="0">
                <a:solidFill>
                  <a:srgbClr val="FF0000"/>
                </a:solidFill>
                <a:latin typeface="Helvetica"/>
                <a:ea typeface="ＭＳ Ｐゴシック"/>
                <a:cs typeface="Helvetica"/>
                <a:sym typeface="Helvetica" charset="0"/>
              </a:rPr>
              <a:t>MPTCP&lt;-&gt;TCP Proxy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AF15A0-C99C-8247-926B-8F8288380EED}"/>
              </a:ext>
            </a:extLst>
          </p:cNvPr>
          <p:cNvSpPr txBox="1"/>
          <p:nvPr/>
        </p:nvSpPr>
        <p:spPr>
          <a:xfrm>
            <a:off x="156082" y="6356132"/>
            <a:ext cx="6850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Bonaventure, O., and </a:t>
            </a:r>
            <a:r>
              <a:rPr lang="en-GB" sz="1400" dirty="0" err="1"/>
              <a:t>Seo</a:t>
            </a:r>
            <a:r>
              <a:rPr lang="en-GB" sz="1400" dirty="0"/>
              <a:t>, S.. "Multipath TCP deployments." </a:t>
            </a:r>
            <a:r>
              <a:rPr lang="en-GB" sz="1400" i="1" dirty="0"/>
              <a:t>IETF Journal</a:t>
            </a:r>
            <a:r>
              <a:rPr lang="en-GB" sz="1400" dirty="0"/>
              <a:t> 12.2 (2016): 24-27.</a:t>
            </a:r>
            <a:endParaRPr lang="en-BE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02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30"/>
    </mc:Choice>
    <mc:Fallback>
      <p:transition spd="slow" advTm="84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5D9F8-DCA3-EC41-B3AD-1AB0E8DF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5G/Wi-Fi coexistence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C1FAD-A468-0D4E-85AE-5DFCBE078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dirty="0"/>
              <a:t>Same approach as for hybrid access networks</a:t>
            </a:r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74D74B8D-9B4B-8D45-B7FA-0097BC76DE13}"/>
              </a:ext>
            </a:extLst>
          </p:cNvPr>
          <p:cNvGrpSpPr>
            <a:grpSpLocks/>
          </p:cNvGrpSpPr>
          <p:nvPr/>
        </p:nvGrpSpPr>
        <p:grpSpPr bwMode="auto">
          <a:xfrm>
            <a:off x="2951223" y="2440257"/>
            <a:ext cx="510108" cy="902152"/>
            <a:chOff x="0" y="0"/>
            <a:chExt cx="457" cy="808"/>
          </a:xfrm>
        </p:grpSpPr>
        <p:grpSp>
          <p:nvGrpSpPr>
            <p:cNvPr id="5" name="Group 14">
              <a:extLst>
                <a:ext uri="{FF2B5EF4-FFF2-40B4-BE49-F238E27FC236}">
                  <a16:creationId xmlns:a16="http://schemas.microsoft.com/office/drawing/2014/main" id="{704F3823-DB11-304E-A704-937DCBE3ED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" y="0"/>
              <a:ext cx="416" cy="455"/>
              <a:chOff x="0" y="0"/>
              <a:chExt cx="416" cy="45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A2F3662-B81D-054D-A0C4-97F8F6CF26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" y="145"/>
                <a:ext cx="82" cy="310"/>
                <a:chOff x="0" y="0"/>
                <a:chExt cx="82" cy="310"/>
              </a:xfrm>
            </p:grpSpPr>
            <p:sp>
              <p:nvSpPr>
                <p:cNvPr id="14" name="Line 5">
                  <a:extLst>
                    <a:ext uri="{FF2B5EF4-FFF2-40B4-BE49-F238E27FC236}">
                      <a16:creationId xmlns:a16="http://schemas.microsoft.com/office/drawing/2014/main" id="{147F72BF-D3D6-1344-BF10-5CDF3655CB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" y="28"/>
                  <a:ext cx="0" cy="282"/>
                </a:xfrm>
                <a:prstGeom prst="line">
                  <a:avLst/>
                </a:prstGeom>
                <a:noFill/>
                <a:ln w="254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15" name="Oval 6">
                  <a:extLst>
                    <a:ext uri="{FF2B5EF4-FFF2-40B4-BE49-F238E27FC236}">
                      <a16:creationId xmlns:a16="http://schemas.microsoft.com/office/drawing/2014/main" id="{B3327AB6-7041-1543-8006-BFAC804BBA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82" cy="71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</p:grpSp>
          <p:grpSp>
            <p:nvGrpSpPr>
              <p:cNvPr id="8" name="Group 10">
                <a:extLst>
                  <a:ext uri="{FF2B5EF4-FFF2-40B4-BE49-F238E27FC236}">
                    <a16:creationId xmlns:a16="http://schemas.microsoft.com/office/drawing/2014/main" id="{8AFBC458-2197-B242-BC94-42E76CBF24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67" cy="370"/>
                <a:chOff x="0" y="0"/>
                <a:chExt cx="167" cy="370"/>
              </a:xfrm>
            </p:grpSpPr>
            <p:sp>
              <p:nvSpPr>
                <p:cNvPr id="12" name="Freeform 8">
                  <a:extLst>
                    <a:ext uri="{FF2B5EF4-FFF2-40B4-BE49-F238E27FC236}">
                      <a16:creationId xmlns:a16="http://schemas.microsoft.com/office/drawing/2014/main" id="{5758C149-15FB-5F4D-B03C-61566CF967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" y="91"/>
                  <a:ext cx="77" cy="195"/>
                </a:xfrm>
                <a:custGeom>
                  <a:avLst/>
                  <a:gdLst>
                    <a:gd name="T0" fmla="+- 0 21600 6061"/>
                    <a:gd name="T1" fmla="*/ T0 w 15539"/>
                    <a:gd name="T2" fmla="*/ 0 h 21600"/>
                    <a:gd name="T3" fmla="+- 0 20987 6061"/>
                    <a:gd name="T4" fmla="*/ T3 w 15539"/>
                    <a:gd name="T5" fmla="*/ 216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539" h="21600">
                      <a:moveTo>
                        <a:pt x="15539" y="0"/>
                      </a:moveTo>
                      <a:cubicBezTo>
                        <a:pt x="-6061" y="1764"/>
                        <a:pt x="-4082" y="20041"/>
                        <a:pt x="14926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13" name="Freeform 9">
                  <a:extLst>
                    <a:ext uri="{FF2B5EF4-FFF2-40B4-BE49-F238E27FC236}">
                      <a16:creationId xmlns:a16="http://schemas.microsoft.com/office/drawing/2014/main" id="{55E9D030-D50E-D94C-BDC4-2614AC566F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143" cy="370"/>
                </a:xfrm>
                <a:custGeom>
                  <a:avLst/>
                  <a:gdLst>
                    <a:gd name="T0" fmla="+- 0 21600 6324"/>
                    <a:gd name="T1" fmla="*/ T0 w 15276"/>
                    <a:gd name="T2" fmla="*/ 0 h 21600"/>
                    <a:gd name="T3" fmla="+- 0 21600 6324"/>
                    <a:gd name="T4" fmla="*/ T3 w 15276"/>
                    <a:gd name="T5" fmla="*/ 216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276" h="21600">
                      <a:moveTo>
                        <a:pt x="15276" y="0"/>
                      </a:moveTo>
                      <a:cubicBezTo>
                        <a:pt x="-6324" y="1949"/>
                        <a:pt x="-3821" y="20205"/>
                        <a:pt x="15276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</p:grpSp>
          <p:grpSp>
            <p:nvGrpSpPr>
              <p:cNvPr id="9" name="Group 13">
                <a:extLst>
                  <a:ext uri="{FF2B5EF4-FFF2-40B4-BE49-F238E27FC236}">
                    <a16:creationId xmlns:a16="http://schemas.microsoft.com/office/drawing/2014/main" id="{66F79371-1834-0B40-B06C-58B12072FB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49" y="0"/>
                <a:ext cx="167" cy="370"/>
                <a:chOff x="0" y="0"/>
                <a:chExt cx="167" cy="370"/>
              </a:xfrm>
            </p:grpSpPr>
            <p:sp>
              <p:nvSpPr>
                <p:cNvPr id="10" name="Freeform 11">
                  <a:extLst>
                    <a:ext uri="{FF2B5EF4-FFF2-40B4-BE49-F238E27FC236}">
                      <a16:creationId xmlns:a16="http://schemas.microsoft.com/office/drawing/2014/main" id="{6D46EBB7-69D0-1342-B423-4AA9EE9B30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" y="91"/>
                  <a:ext cx="77" cy="195"/>
                </a:xfrm>
                <a:custGeom>
                  <a:avLst/>
                  <a:gdLst>
                    <a:gd name="T0" fmla="+- 0 21600 6061"/>
                    <a:gd name="T1" fmla="*/ T0 w 15539"/>
                    <a:gd name="T2" fmla="*/ 0 h 21600"/>
                    <a:gd name="T3" fmla="+- 0 20987 6061"/>
                    <a:gd name="T4" fmla="*/ T3 w 15539"/>
                    <a:gd name="T5" fmla="*/ 216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539" h="21600">
                      <a:moveTo>
                        <a:pt x="15539" y="0"/>
                      </a:moveTo>
                      <a:cubicBezTo>
                        <a:pt x="-6061" y="1764"/>
                        <a:pt x="-4082" y="20041"/>
                        <a:pt x="14926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11" name="Freeform 12">
                  <a:extLst>
                    <a:ext uri="{FF2B5EF4-FFF2-40B4-BE49-F238E27FC236}">
                      <a16:creationId xmlns:a16="http://schemas.microsoft.com/office/drawing/2014/main" id="{C6497C3D-21F1-A14F-A93F-38F846FC50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143" cy="370"/>
                </a:xfrm>
                <a:custGeom>
                  <a:avLst/>
                  <a:gdLst>
                    <a:gd name="T0" fmla="+- 0 21600 6324"/>
                    <a:gd name="T1" fmla="*/ T0 w 15276"/>
                    <a:gd name="T2" fmla="*/ 0 h 21600"/>
                    <a:gd name="T3" fmla="+- 0 21600 6324"/>
                    <a:gd name="T4" fmla="*/ T3 w 15276"/>
                    <a:gd name="T5" fmla="*/ 216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276" h="21600">
                      <a:moveTo>
                        <a:pt x="15276" y="0"/>
                      </a:moveTo>
                      <a:cubicBezTo>
                        <a:pt x="-6324" y="1949"/>
                        <a:pt x="-3821" y="20205"/>
                        <a:pt x="15276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</p:grpSp>
        </p:grpSp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6F98548B-5612-1D4E-9F5A-D4B7EFB5F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60"/>
              <a:ext cx="437" cy="24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err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Verdana" charset="0"/>
                  <a:sym typeface="Verdana" charset="0"/>
                </a:rPr>
                <a:t>WiFi</a:t>
              </a:r>
              <a:endParaRPr lang="en-US">
                <a:solidFill>
                  <a:srgbClr val="0000FF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endParaRPr>
            </a:p>
          </p:txBody>
        </p:sp>
      </p:grpSp>
      <p:grpSp>
        <p:nvGrpSpPr>
          <p:cNvPr id="16" name="Group 39">
            <a:extLst>
              <a:ext uri="{FF2B5EF4-FFF2-40B4-BE49-F238E27FC236}">
                <a16:creationId xmlns:a16="http://schemas.microsoft.com/office/drawing/2014/main" id="{DEFF676C-4671-B045-84D9-05AE0CBFE607}"/>
              </a:ext>
            </a:extLst>
          </p:cNvPr>
          <p:cNvGrpSpPr>
            <a:grpSpLocks/>
          </p:cNvGrpSpPr>
          <p:nvPr/>
        </p:nvGrpSpPr>
        <p:grpSpPr bwMode="auto">
          <a:xfrm>
            <a:off x="2906098" y="4874887"/>
            <a:ext cx="549975" cy="1167333"/>
            <a:chOff x="0" y="0"/>
            <a:chExt cx="645" cy="1861"/>
          </a:xfrm>
        </p:grpSpPr>
        <p:grpSp>
          <p:nvGrpSpPr>
            <p:cNvPr id="17" name="Group 37">
              <a:extLst>
                <a:ext uri="{FF2B5EF4-FFF2-40B4-BE49-F238E27FC236}">
                  <a16:creationId xmlns:a16="http://schemas.microsoft.com/office/drawing/2014/main" id="{0F69BF0B-260A-2D4A-BECA-BA2209A39C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0"/>
              <a:ext cx="501" cy="1398"/>
              <a:chOff x="0" y="0"/>
              <a:chExt cx="501" cy="1398"/>
            </a:xfrm>
          </p:grpSpPr>
          <p:sp>
            <p:nvSpPr>
              <p:cNvPr id="19" name="Line 17">
                <a:extLst>
                  <a:ext uri="{FF2B5EF4-FFF2-40B4-BE49-F238E27FC236}">
                    <a16:creationId xmlns:a16="http://schemas.microsoft.com/office/drawing/2014/main" id="{B1A7CE09-5FD6-A74E-BA06-173A07656C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313"/>
                <a:ext cx="250" cy="1085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0" name="Line 18">
                <a:extLst>
                  <a:ext uri="{FF2B5EF4-FFF2-40B4-BE49-F238E27FC236}">
                    <a16:creationId xmlns:a16="http://schemas.microsoft.com/office/drawing/2014/main" id="{55336CF2-EB0B-BA4B-BFCC-8F14CD3355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313"/>
                <a:ext cx="251" cy="1085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1" name="Line 19">
                <a:extLst>
                  <a:ext uri="{FF2B5EF4-FFF2-40B4-BE49-F238E27FC236}">
                    <a16:creationId xmlns:a16="http://schemas.microsoft.com/office/drawing/2014/main" id="{CD9CDC5F-D081-554D-B958-C6294DEC4B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" y="1148"/>
                <a:ext cx="369" cy="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2" name="Line 20">
                <a:extLst>
                  <a:ext uri="{FF2B5EF4-FFF2-40B4-BE49-F238E27FC236}">
                    <a16:creationId xmlns:a16="http://schemas.microsoft.com/office/drawing/2014/main" id="{F9C9DDF0-D935-B44E-8C85-0BC1C60A8E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" y="814"/>
                <a:ext cx="235" cy="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3" name="Line 21">
                <a:extLst>
                  <a:ext uri="{FF2B5EF4-FFF2-40B4-BE49-F238E27FC236}">
                    <a16:creationId xmlns:a16="http://schemas.microsoft.com/office/drawing/2014/main" id="{27A1614D-8FFA-0942-932D-E32EF694C9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" y="813"/>
                <a:ext cx="308" cy="367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4" name="Line 22">
                <a:extLst>
                  <a:ext uri="{FF2B5EF4-FFF2-40B4-BE49-F238E27FC236}">
                    <a16:creationId xmlns:a16="http://schemas.microsoft.com/office/drawing/2014/main" id="{C5A5A497-34BC-A841-9921-BBB0380DD9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" y="821"/>
                <a:ext cx="304" cy="335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5" name="Line 23">
                <a:extLst>
                  <a:ext uri="{FF2B5EF4-FFF2-40B4-BE49-F238E27FC236}">
                    <a16:creationId xmlns:a16="http://schemas.microsoft.com/office/drawing/2014/main" id="{09728B2A-D599-944B-99EC-F831B80AB8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1150"/>
                <a:ext cx="433" cy="248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6" name="Line 24">
                <a:extLst>
                  <a:ext uri="{FF2B5EF4-FFF2-40B4-BE49-F238E27FC236}">
                    <a16:creationId xmlns:a16="http://schemas.microsoft.com/office/drawing/2014/main" id="{237470AD-DB6A-6E4A-BD5A-1A9F51B47A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" y="563"/>
                <a:ext cx="109" cy="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7" name="Line 25">
                <a:extLst>
                  <a:ext uri="{FF2B5EF4-FFF2-40B4-BE49-F238E27FC236}">
                    <a16:creationId xmlns:a16="http://schemas.microsoft.com/office/drawing/2014/main" id="{23B7D81E-0F05-F04C-B29B-F9400CAFF4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" y="1158"/>
                <a:ext cx="431" cy="239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8" name="Line 26">
                <a:extLst>
                  <a:ext uri="{FF2B5EF4-FFF2-40B4-BE49-F238E27FC236}">
                    <a16:creationId xmlns:a16="http://schemas.microsoft.com/office/drawing/2014/main" id="{393F2BF4-DE08-DB4E-BF58-4713D30B36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" y="555"/>
                <a:ext cx="171" cy="28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9" name="Line 27">
                <a:extLst>
                  <a:ext uri="{FF2B5EF4-FFF2-40B4-BE49-F238E27FC236}">
                    <a16:creationId xmlns:a16="http://schemas.microsoft.com/office/drawing/2014/main" id="{AE02ECD3-3164-164E-AB94-31258D5621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3" y="560"/>
                <a:ext cx="171" cy="279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grpSp>
            <p:nvGrpSpPr>
              <p:cNvPr id="30" name="Group 36">
                <a:extLst>
                  <a:ext uri="{FF2B5EF4-FFF2-40B4-BE49-F238E27FC236}">
                    <a16:creationId xmlns:a16="http://schemas.microsoft.com/office/drawing/2014/main" id="{3762B114-7F52-CC45-9A6B-48A2A5FEA1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" y="0"/>
                <a:ext cx="304" cy="312"/>
                <a:chOff x="0" y="0"/>
                <a:chExt cx="304" cy="312"/>
              </a:xfrm>
            </p:grpSpPr>
            <p:sp>
              <p:nvSpPr>
                <p:cNvPr id="31" name="Line 28">
                  <a:extLst>
                    <a:ext uri="{FF2B5EF4-FFF2-40B4-BE49-F238E27FC236}">
                      <a16:creationId xmlns:a16="http://schemas.microsoft.com/office/drawing/2014/main" id="{A5BE19B9-D137-F24A-8632-D88078A1E6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2" y="150"/>
                  <a:ext cx="2" cy="162"/>
                </a:xfrm>
                <a:prstGeom prst="line">
                  <a:avLst/>
                </a:prstGeom>
                <a:noFill/>
                <a:ln w="25400" cap="flat">
                  <a:solidFill>
                    <a:srgbClr val="008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32" name="Oval 29">
                  <a:extLst>
                    <a:ext uri="{FF2B5EF4-FFF2-40B4-BE49-F238E27FC236}">
                      <a16:creationId xmlns:a16="http://schemas.microsoft.com/office/drawing/2014/main" id="{94FFA068-9615-0F4D-82E1-89035DFB26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" y="116"/>
                  <a:ext cx="48" cy="40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>
                  <a:solidFill>
                    <a:srgbClr val="008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1D104FF2-BCB6-F545-8CB9-74DFE93FA9C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22" cy="266"/>
                  <a:chOff x="0" y="0"/>
                  <a:chExt cx="122" cy="266"/>
                </a:xfrm>
              </p:grpSpPr>
              <p:sp>
                <p:nvSpPr>
                  <p:cNvPr id="37" name="Freeform 30">
                    <a:extLst>
                      <a:ext uri="{FF2B5EF4-FFF2-40B4-BE49-F238E27FC236}">
                        <a16:creationId xmlns:a16="http://schemas.microsoft.com/office/drawing/2014/main" id="{799CEC17-0293-F64F-B011-ED2A52C324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" y="65"/>
                    <a:ext cx="57" cy="141"/>
                  </a:xfrm>
                  <a:custGeom>
                    <a:avLst/>
                    <a:gdLst>
                      <a:gd name="T0" fmla="+- 0 21600 6061"/>
                      <a:gd name="T1" fmla="*/ T0 w 15539"/>
                      <a:gd name="T2" fmla="*/ 0 h 21600"/>
                      <a:gd name="T3" fmla="+- 0 20987 6061"/>
                      <a:gd name="T4" fmla="*/ T3 w 15539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539" h="21600">
                        <a:moveTo>
                          <a:pt x="15539" y="0"/>
                        </a:moveTo>
                        <a:cubicBezTo>
                          <a:pt x="-6061" y="1764"/>
                          <a:pt x="-4082" y="20041"/>
                          <a:pt x="1492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38" name="Freeform 31">
                    <a:extLst>
                      <a:ext uri="{FF2B5EF4-FFF2-40B4-BE49-F238E27FC236}">
                        <a16:creationId xmlns:a16="http://schemas.microsoft.com/office/drawing/2014/main" id="{90FA327B-952B-724F-8532-89BBF1BAAB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4" cy="266"/>
                  </a:xfrm>
                  <a:custGeom>
                    <a:avLst/>
                    <a:gdLst>
                      <a:gd name="T0" fmla="+- 0 21600 6324"/>
                      <a:gd name="T1" fmla="*/ T0 w 15276"/>
                      <a:gd name="T2" fmla="*/ 0 h 21600"/>
                      <a:gd name="T3" fmla="+- 0 21600 6324"/>
                      <a:gd name="T4" fmla="*/ T3 w 15276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276" h="21600">
                        <a:moveTo>
                          <a:pt x="15276" y="0"/>
                        </a:moveTo>
                        <a:cubicBezTo>
                          <a:pt x="-6324" y="1949"/>
                          <a:pt x="-3821" y="20205"/>
                          <a:pt x="1527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4" name="Group 35">
                  <a:extLst>
                    <a:ext uri="{FF2B5EF4-FFF2-40B4-BE49-F238E27FC236}">
                      <a16:creationId xmlns:a16="http://schemas.microsoft.com/office/drawing/2014/main" id="{D9413BC9-9BF9-C544-826C-974D5CC4684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182" y="0"/>
                  <a:ext cx="122" cy="266"/>
                  <a:chOff x="0" y="0"/>
                  <a:chExt cx="122" cy="266"/>
                </a:xfrm>
              </p:grpSpPr>
              <p:sp>
                <p:nvSpPr>
                  <p:cNvPr id="35" name="Freeform 33">
                    <a:extLst>
                      <a:ext uri="{FF2B5EF4-FFF2-40B4-BE49-F238E27FC236}">
                        <a16:creationId xmlns:a16="http://schemas.microsoft.com/office/drawing/2014/main" id="{0F4F764D-CE9D-B44D-8F08-962DB53C72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" y="65"/>
                    <a:ext cx="57" cy="141"/>
                  </a:xfrm>
                  <a:custGeom>
                    <a:avLst/>
                    <a:gdLst>
                      <a:gd name="T0" fmla="+- 0 21600 6061"/>
                      <a:gd name="T1" fmla="*/ T0 w 15539"/>
                      <a:gd name="T2" fmla="*/ 0 h 21600"/>
                      <a:gd name="T3" fmla="+- 0 20987 6061"/>
                      <a:gd name="T4" fmla="*/ T3 w 15539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539" h="21600">
                        <a:moveTo>
                          <a:pt x="15539" y="0"/>
                        </a:moveTo>
                        <a:cubicBezTo>
                          <a:pt x="-6061" y="1764"/>
                          <a:pt x="-4082" y="20041"/>
                          <a:pt x="1492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36" name="Freeform 34">
                    <a:extLst>
                      <a:ext uri="{FF2B5EF4-FFF2-40B4-BE49-F238E27FC236}">
                        <a16:creationId xmlns:a16="http://schemas.microsoft.com/office/drawing/2014/main" id="{324C93BE-B065-1D43-AFD8-8C2286223C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4" cy="266"/>
                  </a:xfrm>
                  <a:custGeom>
                    <a:avLst/>
                    <a:gdLst>
                      <a:gd name="T0" fmla="+- 0 21600 6324"/>
                      <a:gd name="T1" fmla="*/ T0 w 15276"/>
                      <a:gd name="T2" fmla="*/ 0 h 21600"/>
                      <a:gd name="T3" fmla="+- 0 21600 6324"/>
                      <a:gd name="T4" fmla="*/ T3 w 15276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276" h="21600">
                        <a:moveTo>
                          <a:pt x="15276" y="0"/>
                        </a:moveTo>
                        <a:cubicBezTo>
                          <a:pt x="-6324" y="1949"/>
                          <a:pt x="-3821" y="20205"/>
                          <a:pt x="1527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</p:grpSp>
          </p:grpSp>
        </p:grpSp>
        <p:sp>
          <p:nvSpPr>
            <p:cNvPr id="18" name="Rectangle 38">
              <a:extLst>
                <a:ext uri="{FF2B5EF4-FFF2-40B4-BE49-F238E27FC236}">
                  <a16:creationId xmlns:a16="http://schemas.microsoft.com/office/drawing/2014/main" id="{7280D812-BD6A-2447-8D9A-79E3FF5AB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19"/>
              <a:ext cx="384" cy="4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Verdana" charset="0"/>
                  <a:ea typeface="ＭＳ Ｐゴシック" charset="0"/>
                  <a:cs typeface="Verdana" charset="0"/>
                  <a:sym typeface="Verdana" charset="0"/>
                </a:rPr>
                <a:t>5G</a:t>
              </a:r>
            </a:p>
          </p:txBody>
        </p:sp>
      </p:grpSp>
      <p:pic>
        <p:nvPicPr>
          <p:cNvPr id="40" name="Picture 41">
            <a:extLst>
              <a:ext uri="{FF2B5EF4-FFF2-40B4-BE49-F238E27FC236}">
                <a16:creationId xmlns:a16="http://schemas.microsoft.com/office/drawing/2014/main" id="{41F59A9B-C5B4-494F-8049-17EEE01A0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70" y="3657246"/>
            <a:ext cx="1384102" cy="138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" name="Forme libre 42">
            <a:extLst>
              <a:ext uri="{FF2B5EF4-FFF2-40B4-BE49-F238E27FC236}">
                <a16:creationId xmlns:a16="http://schemas.microsoft.com/office/drawing/2014/main" id="{BF6DD3A3-736C-0A4B-A92F-BD6F1D4A66C1}"/>
              </a:ext>
            </a:extLst>
          </p:cNvPr>
          <p:cNvSpPr/>
          <p:nvPr/>
        </p:nvSpPr>
        <p:spPr>
          <a:xfrm>
            <a:off x="2226743" y="2509525"/>
            <a:ext cx="2922601" cy="1160831"/>
          </a:xfrm>
          <a:custGeom>
            <a:avLst/>
            <a:gdLst>
              <a:gd name="connsiteX0" fmla="*/ 0 w 2922601"/>
              <a:gd name="connsiteY0" fmla="*/ 760745 h 1160831"/>
              <a:gd name="connsiteX1" fmla="*/ 678461 w 2922601"/>
              <a:gd name="connsiteY1" fmla="*/ 117128 h 1160831"/>
              <a:gd name="connsiteX2" fmla="*/ 1757040 w 2922601"/>
              <a:gd name="connsiteY2" fmla="*/ 47548 h 1160831"/>
              <a:gd name="connsiteX3" fmla="*/ 2505087 w 2922601"/>
              <a:gd name="connsiteY3" fmla="*/ 638980 h 1160831"/>
              <a:gd name="connsiteX4" fmla="*/ 2922601 w 2922601"/>
              <a:gd name="connsiteY4" fmla="*/ 1160831 h 116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2601" h="1160831">
                <a:moveTo>
                  <a:pt x="0" y="760745"/>
                </a:moveTo>
                <a:cubicBezTo>
                  <a:pt x="192810" y="498369"/>
                  <a:pt x="385621" y="235994"/>
                  <a:pt x="678461" y="117128"/>
                </a:cubicBezTo>
                <a:cubicBezTo>
                  <a:pt x="971301" y="-1738"/>
                  <a:pt x="1452602" y="-39427"/>
                  <a:pt x="1757040" y="47548"/>
                </a:cubicBezTo>
                <a:cubicBezTo>
                  <a:pt x="2061478" y="134523"/>
                  <a:pt x="2310827" y="453433"/>
                  <a:pt x="2505087" y="638980"/>
                </a:cubicBezTo>
                <a:cubicBezTo>
                  <a:pt x="2699347" y="824527"/>
                  <a:pt x="2838519" y="1053562"/>
                  <a:pt x="2922601" y="1160831"/>
                </a:cubicBezTo>
              </a:path>
            </a:pathLst>
          </a:custGeom>
          <a:ln w="5715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orme libre 46">
            <a:extLst>
              <a:ext uri="{FF2B5EF4-FFF2-40B4-BE49-F238E27FC236}">
                <a16:creationId xmlns:a16="http://schemas.microsoft.com/office/drawing/2014/main" id="{1C272AA7-1F3A-FA44-9A8D-71E81C869321}"/>
              </a:ext>
            </a:extLst>
          </p:cNvPr>
          <p:cNvSpPr/>
          <p:nvPr/>
        </p:nvSpPr>
        <p:spPr>
          <a:xfrm>
            <a:off x="2204967" y="4868959"/>
            <a:ext cx="2804719" cy="886331"/>
          </a:xfrm>
          <a:custGeom>
            <a:avLst/>
            <a:gdLst>
              <a:gd name="connsiteX0" fmla="*/ 0 w 2804719"/>
              <a:gd name="connsiteY0" fmla="*/ 246977 h 886331"/>
              <a:gd name="connsiteX1" fmla="*/ 687950 w 2804719"/>
              <a:gd name="connsiteY1" fmla="*/ 723288 h 886331"/>
              <a:gd name="connsiteX2" fmla="*/ 1640496 w 2804719"/>
              <a:gd name="connsiteY2" fmla="*/ 882058 h 886331"/>
              <a:gd name="connsiteX3" fmla="*/ 2346086 w 2804719"/>
              <a:gd name="connsiteY3" fmla="*/ 582159 h 886331"/>
              <a:gd name="connsiteX4" fmla="*/ 2804719 w 2804719"/>
              <a:gd name="connsiteY4" fmla="*/ 0 h 88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719" h="886331">
                <a:moveTo>
                  <a:pt x="0" y="246977"/>
                </a:moveTo>
                <a:cubicBezTo>
                  <a:pt x="207267" y="432209"/>
                  <a:pt x="414534" y="617441"/>
                  <a:pt x="687950" y="723288"/>
                </a:cubicBezTo>
                <a:cubicBezTo>
                  <a:pt x="961366" y="829135"/>
                  <a:pt x="1364140" y="905580"/>
                  <a:pt x="1640496" y="882058"/>
                </a:cubicBezTo>
                <a:cubicBezTo>
                  <a:pt x="1916852" y="858536"/>
                  <a:pt x="2152049" y="729169"/>
                  <a:pt x="2346086" y="582159"/>
                </a:cubicBezTo>
                <a:cubicBezTo>
                  <a:pt x="2540123" y="435149"/>
                  <a:pt x="2804719" y="0"/>
                  <a:pt x="2804719" y="0"/>
                </a:cubicBezTo>
              </a:path>
            </a:pathLst>
          </a:custGeom>
          <a:ln w="57150" cmpd="sng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Image 47">
            <a:extLst>
              <a:ext uri="{FF2B5EF4-FFF2-40B4-BE49-F238E27FC236}">
                <a16:creationId xmlns:a16="http://schemas.microsoft.com/office/drawing/2014/main" id="{EC03B287-6FCD-874E-982A-9CF3336C6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117" y="3645382"/>
            <a:ext cx="765683" cy="765683"/>
          </a:xfrm>
          <a:prstGeom prst="rect">
            <a:avLst/>
          </a:prstGeom>
        </p:spPr>
      </p:pic>
      <p:pic>
        <p:nvPicPr>
          <p:cNvPr id="44" name="Image 48">
            <a:extLst>
              <a:ext uri="{FF2B5EF4-FFF2-40B4-BE49-F238E27FC236}">
                <a16:creationId xmlns:a16="http://schemas.microsoft.com/office/drawing/2014/main" id="{CEF96C20-F1D8-2149-83B4-47C7095B2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314" y="4671953"/>
            <a:ext cx="1385276" cy="487412"/>
          </a:xfrm>
          <a:prstGeom prst="rect">
            <a:avLst/>
          </a:prstGeom>
        </p:spPr>
      </p:pic>
      <p:pic>
        <p:nvPicPr>
          <p:cNvPr id="45" name="Image 49">
            <a:extLst>
              <a:ext uri="{FF2B5EF4-FFF2-40B4-BE49-F238E27FC236}">
                <a16:creationId xmlns:a16="http://schemas.microsoft.com/office/drawing/2014/main" id="{040776E0-8ECA-5E42-8030-B59DFDD19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118" y="2884039"/>
            <a:ext cx="2194882" cy="510310"/>
          </a:xfrm>
          <a:prstGeom prst="rect">
            <a:avLst/>
          </a:prstGeom>
        </p:spPr>
      </p:pic>
      <p:cxnSp>
        <p:nvCxnSpPr>
          <p:cNvPr id="46" name="Connecteur droit avec flèche 51">
            <a:extLst>
              <a:ext uri="{FF2B5EF4-FFF2-40B4-BE49-F238E27FC236}">
                <a16:creationId xmlns:a16="http://schemas.microsoft.com/office/drawing/2014/main" id="{1F94696C-04AD-C345-9D12-7AA5AB40BEC4}"/>
              </a:ext>
            </a:extLst>
          </p:cNvPr>
          <p:cNvCxnSpPr/>
          <p:nvPr/>
        </p:nvCxnSpPr>
        <p:spPr>
          <a:xfrm>
            <a:off x="2226743" y="4039825"/>
            <a:ext cx="2624185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5B0DB36B-C861-CE40-828A-2BDDB1BF3091}"/>
              </a:ext>
            </a:extLst>
          </p:cNvPr>
          <p:cNvSpPr/>
          <p:nvPr/>
        </p:nvSpPr>
        <p:spPr>
          <a:xfrm>
            <a:off x="2593263" y="3595200"/>
            <a:ext cx="1736135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Multipath TCP</a:t>
            </a:r>
          </a:p>
        </p:txBody>
      </p:sp>
      <p:cxnSp>
        <p:nvCxnSpPr>
          <p:cNvPr id="48" name="Connecteur droit avec flèche 53">
            <a:extLst>
              <a:ext uri="{FF2B5EF4-FFF2-40B4-BE49-F238E27FC236}">
                <a16:creationId xmlns:a16="http://schemas.microsoft.com/office/drawing/2014/main" id="{16FFE962-3408-1A43-82C5-3381B3A58F04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5873706" y="4028224"/>
            <a:ext cx="2047411" cy="533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8E784C57-5832-C64C-9589-EF49B47F6DE5}"/>
              </a:ext>
            </a:extLst>
          </p:cNvPr>
          <p:cNvSpPr/>
          <p:nvPr/>
        </p:nvSpPr>
        <p:spPr>
          <a:xfrm>
            <a:off x="5927305" y="3660389"/>
            <a:ext cx="1569886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b="1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Regular TCP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3C5E75A-87A5-C54A-95EC-58BDB39FDE5E}"/>
              </a:ext>
            </a:extLst>
          </p:cNvPr>
          <p:cNvSpPr/>
          <p:nvPr/>
        </p:nvSpPr>
        <p:spPr>
          <a:xfrm>
            <a:off x="4844534" y="5136757"/>
            <a:ext cx="2865080" cy="102868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b="1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  <a:sym typeface="Helvetica" charset="0"/>
              </a:rPr>
              <a:t>ATSSS:</a:t>
            </a:r>
            <a:br>
              <a:rPr lang="en-US" b="1" dirty="0"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b="1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  <a:sym typeface="Helvetica" charset="0"/>
              </a:rPr>
              <a:t>Access Traffic Steering, </a:t>
            </a:r>
            <a:br>
              <a:rPr lang="en-US" b="1" dirty="0">
                <a:latin typeface="Helvetica" charset="0"/>
                <a:ea typeface="ＭＳ Ｐゴシック" charset="0"/>
                <a:cs typeface="Helvetica" charset="0"/>
              </a:rPr>
            </a:br>
            <a:r>
              <a:rPr lang="en-US" b="1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  <a:sym typeface="Helvetica" charset="0"/>
              </a:rPr>
              <a:t>Switching and Splitting</a:t>
            </a:r>
          </a:p>
          <a:p>
            <a:pPr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i="1" dirty="0">
                <a:solidFill>
                  <a:srgbClr val="FF0000"/>
                </a:solidFill>
                <a:latin typeface="Helvetica"/>
                <a:ea typeface="ＭＳ Ｐゴシック"/>
                <a:cs typeface="Helvetica"/>
                <a:sym typeface="Helvetica" charset="0"/>
              </a:rPr>
              <a:t>MPTCP&lt;-&gt;TCP Proxy</a:t>
            </a:r>
          </a:p>
        </p:txBody>
      </p:sp>
      <p:pic>
        <p:nvPicPr>
          <p:cNvPr id="53" name="Picture 52" descr="A close up of a sign&#10;&#10;Description automatically generated">
            <a:extLst>
              <a:ext uri="{FF2B5EF4-FFF2-40B4-BE49-F238E27FC236}">
                <a16:creationId xmlns:a16="http://schemas.microsoft.com/office/drawing/2014/main" id="{716FBE96-A544-C549-8900-AF5C7E603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696" y="3209122"/>
            <a:ext cx="1080529" cy="211303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8D3C211-462D-144E-A40C-1E4297944D85}"/>
              </a:ext>
            </a:extLst>
          </p:cNvPr>
          <p:cNvSpPr txBox="1"/>
          <p:nvPr/>
        </p:nvSpPr>
        <p:spPr>
          <a:xfrm>
            <a:off x="838511" y="6157500"/>
            <a:ext cx="7668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Bonaventure, O., </a:t>
            </a:r>
            <a:r>
              <a:rPr lang="en-GB" dirty="0" err="1"/>
              <a:t>Boucadair</a:t>
            </a:r>
            <a:r>
              <a:rPr lang="en-GB" dirty="0"/>
              <a:t>, M. et al.  ”0-RTT Convert Protocol" </a:t>
            </a:r>
            <a:r>
              <a:rPr lang="nl-BE" i="1" dirty="0"/>
              <a:t>RFC8803, 2020</a:t>
            </a:r>
            <a:endParaRPr lang="en-BE" dirty="0"/>
          </a:p>
          <a:p>
            <a:r>
              <a:rPr lang="en-GB" dirty="0"/>
              <a:t>https://</a:t>
            </a:r>
            <a:r>
              <a:rPr lang="en-GB" dirty="0" err="1"/>
              <a:t>tools.ietf.org</a:t>
            </a:r>
            <a:r>
              <a:rPr lang="en-GB" dirty="0"/>
              <a:t>/html/rfc8803</a:t>
            </a:r>
            <a:endParaRPr lang="en-B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257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21"/>
    </mc:Choice>
    <mc:Fallback>
      <p:transition spd="slow" advTm="4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F7C84-0774-9E4F-ABC6-F34CA136F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Broadband in the USA</a:t>
            </a: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97751883-BFE1-204A-9653-2BD0B6DFF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2147"/>
            <a:ext cx="8229600" cy="436206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F840E2-ACB2-3C40-B5A6-763D5CDF8B00}"/>
              </a:ext>
            </a:extLst>
          </p:cNvPr>
          <p:cNvSpPr txBox="1"/>
          <p:nvPr/>
        </p:nvSpPr>
        <p:spPr>
          <a:xfrm>
            <a:off x="103031" y="6214030"/>
            <a:ext cx="6462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/>
              <a:t>Source: </a:t>
            </a:r>
            <a:r>
              <a:rPr lang="en-GB" sz="1400" dirty="0">
                <a:hlinkClick r:id="rId3"/>
              </a:rPr>
              <a:t>https://blogs.microsoft.com/on-the-issues/2019/04/08/</a:t>
            </a:r>
            <a:br>
              <a:rPr lang="en-GB" sz="1400" dirty="0"/>
            </a:br>
            <a:r>
              <a:rPr lang="en-GB" sz="1400" dirty="0"/>
              <a:t>its-time-for-a-new-approach-for-mapping-broadband-data-to-better-serve-americans/</a:t>
            </a:r>
            <a:endParaRPr lang="en-BE" sz="1400" dirty="0"/>
          </a:p>
        </p:txBody>
      </p:sp>
    </p:spTree>
    <p:extLst>
      <p:ext uri="{BB962C8B-B14F-4D97-AF65-F5344CB8AC3E}">
        <p14:creationId xmlns:p14="http://schemas.microsoft.com/office/powerpoint/2010/main" val="266864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11"/>
    </mc:Choice>
    <mc:Fallback>
      <p:transition spd="slow" advTm="5541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Fast broadband in rural areas Europe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50655-0626-7348-B479-8840719BC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EE25E2-374A-6945-8948-56C8A7F49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560" y="1417638"/>
            <a:ext cx="4410879" cy="51034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E07764-4170-574C-A691-2B9D74DD764F}"/>
              </a:ext>
            </a:extLst>
          </p:cNvPr>
          <p:cNvSpPr txBox="1"/>
          <p:nvPr/>
        </p:nvSpPr>
        <p:spPr>
          <a:xfrm>
            <a:off x="0" y="6308725"/>
            <a:ext cx="968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Source: </a:t>
            </a:r>
            <a:r>
              <a:rPr lang="en-GB" dirty="0"/>
              <a:t>https://</a:t>
            </a:r>
            <a:r>
              <a:rPr lang="en-GB" dirty="0" err="1"/>
              <a:t>ec.europa.eu</a:t>
            </a:r>
            <a:r>
              <a:rPr lang="en-GB" dirty="0"/>
              <a:t>/digital-single-market/</a:t>
            </a:r>
            <a:r>
              <a:rPr lang="en-GB" dirty="0" err="1"/>
              <a:t>en</a:t>
            </a:r>
            <a:r>
              <a:rPr lang="en-GB" dirty="0"/>
              <a:t>/news/study-broadband-coverage-europe-2018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38350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rme libre 44"/>
          <p:cNvSpPr/>
          <p:nvPr/>
        </p:nvSpPr>
        <p:spPr>
          <a:xfrm>
            <a:off x="1834533" y="1981088"/>
            <a:ext cx="3314811" cy="2162428"/>
          </a:xfrm>
          <a:custGeom>
            <a:avLst/>
            <a:gdLst>
              <a:gd name="connsiteX0" fmla="*/ 0 w 2922601"/>
              <a:gd name="connsiteY0" fmla="*/ 760745 h 1160831"/>
              <a:gd name="connsiteX1" fmla="*/ 678461 w 2922601"/>
              <a:gd name="connsiteY1" fmla="*/ 117128 h 1160831"/>
              <a:gd name="connsiteX2" fmla="*/ 1757040 w 2922601"/>
              <a:gd name="connsiteY2" fmla="*/ 47548 h 1160831"/>
              <a:gd name="connsiteX3" fmla="*/ 2505087 w 2922601"/>
              <a:gd name="connsiteY3" fmla="*/ 638980 h 1160831"/>
              <a:gd name="connsiteX4" fmla="*/ 2922601 w 2922601"/>
              <a:gd name="connsiteY4" fmla="*/ 1160831 h 116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2601" h="1160831">
                <a:moveTo>
                  <a:pt x="0" y="760745"/>
                </a:moveTo>
                <a:cubicBezTo>
                  <a:pt x="192810" y="498369"/>
                  <a:pt x="385621" y="235994"/>
                  <a:pt x="678461" y="117128"/>
                </a:cubicBezTo>
                <a:cubicBezTo>
                  <a:pt x="971301" y="-1738"/>
                  <a:pt x="1452602" y="-39427"/>
                  <a:pt x="1757040" y="47548"/>
                </a:cubicBezTo>
                <a:cubicBezTo>
                  <a:pt x="2061478" y="134523"/>
                  <a:pt x="2310827" y="453433"/>
                  <a:pt x="2505087" y="638980"/>
                </a:cubicBezTo>
                <a:cubicBezTo>
                  <a:pt x="2699347" y="824527"/>
                  <a:pt x="2838519" y="1053562"/>
                  <a:pt x="2922601" y="1160831"/>
                </a:cubicBezTo>
              </a:path>
            </a:pathLst>
          </a:custGeom>
          <a:ln w="5715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70" y="3128809"/>
            <a:ext cx="1384102" cy="138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54" y="1914958"/>
            <a:ext cx="662022" cy="92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Pensées 54"/>
          <p:cNvSpPr/>
          <p:nvPr/>
        </p:nvSpPr>
        <p:spPr>
          <a:xfrm>
            <a:off x="2570237" y="1786454"/>
            <a:ext cx="2081791" cy="683525"/>
          </a:xfrm>
          <a:prstGeom prst="cloud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5814" y="2464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/>
              <a:t>Hybrid Access Networks</a:t>
            </a:r>
          </a:p>
        </p:txBody>
      </p:sp>
      <p:pic>
        <p:nvPicPr>
          <p:cNvPr id="60" name="Espace réservé du contenu 59"/>
          <p:cNvPicPr>
            <a:picLocks noGrp="1" noChangeAspect="1"/>
          </p:cNvPicPr>
          <p:nvPr>
            <p:ph idx="1"/>
          </p:nvPr>
        </p:nvPicPr>
        <p:blipFill>
          <a:blip r:embed="rId5"/>
          <a:srcRect l="-40915" r="-40915"/>
          <a:stretch>
            <a:fillRect/>
          </a:stretch>
        </p:blipFill>
        <p:spPr>
          <a:xfrm>
            <a:off x="556465" y="2735177"/>
            <a:ext cx="2560795" cy="1408339"/>
          </a:xfrm>
        </p:spPr>
      </p:pic>
      <p:sp>
        <p:nvSpPr>
          <p:cNvPr id="10" name="Rectangle 15"/>
          <p:cNvSpPr>
            <a:spLocks/>
          </p:cNvSpPr>
          <p:nvPr/>
        </p:nvSpPr>
        <p:spPr bwMode="auto">
          <a:xfrm>
            <a:off x="3067660" y="2331479"/>
            <a:ext cx="464144" cy="2769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DSL</a:t>
            </a:r>
          </a:p>
        </p:txBody>
      </p:sp>
      <p:grpSp>
        <p:nvGrpSpPr>
          <p:cNvPr id="20" name="Group 39"/>
          <p:cNvGrpSpPr>
            <a:grpSpLocks/>
          </p:cNvGrpSpPr>
          <p:nvPr/>
        </p:nvGrpSpPr>
        <p:grpSpPr bwMode="auto">
          <a:xfrm>
            <a:off x="2869132" y="4419212"/>
            <a:ext cx="827947" cy="1167333"/>
            <a:chOff x="0" y="0"/>
            <a:chExt cx="971" cy="1861"/>
          </a:xfrm>
        </p:grpSpPr>
        <p:grpSp>
          <p:nvGrpSpPr>
            <p:cNvPr id="21" name="Group 37"/>
            <p:cNvGrpSpPr>
              <a:grpSpLocks/>
            </p:cNvGrpSpPr>
            <p:nvPr/>
          </p:nvGrpSpPr>
          <p:grpSpPr bwMode="auto">
            <a:xfrm>
              <a:off x="144" y="0"/>
              <a:ext cx="501" cy="1398"/>
              <a:chOff x="0" y="0"/>
              <a:chExt cx="501" cy="1398"/>
            </a:xfrm>
          </p:grpSpPr>
          <p:sp>
            <p:nvSpPr>
              <p:cNvPr id="23" name="Line 17"/>
              <p:cNvSpPr>
                <a:spLocks noChangeShapeType="1"/>
              </p:cNvSpPr>
              <p:nvPr/>
            </p:nvSpPr>
            <p:spPr bwMode="auto">
              <a:xfrm flipH="1">
                <a:off x="0" y="313"/>
                <a:ext cx="250" cy="1085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4" name="Line 18"/>
              <p:cNvSpPr>
                <a:spLocks noChangeShapeType="1"/>
              </p:cNvSpPr>
              <p:nvPr/>
            </p:nvSpPr>
            <p:spPr bwMode="auto">
              <a:xfrm>
                <a:off x="250" y="313"/>
                <a:ext cx="251" cy="1085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5" name="Line 19"/>
              <p:cNvSpPr>
                <a:spLocks noChangeShapeType="1"/>
              </p:cNvSpPr>
              <p:nvPr/>
            </p:nvSpPr>
            <p:spPr bwMode="auto">
              <a:xfrm>
                <a:off x="68" y="1148"/>
                <a:ext cx="369" cy="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6" name="Line 20"/>
              <p:cNvSpPr>
                <a:spLocks noChangeShapeType="1"/>
              </p:cNvSpPr>
              <p:nvPr/>
            </p:nvSpPr>
            <p:spPr bwMode="auto">
              <a:xfrm>
                <a:off x="135" y="814"/>
                <a:ext cx="235" cy="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7" name="Line 21"/>
              <p:cNvSpPr>
                <a:spLocks noChangeShapeType="1"/>
              </p:cNvSpPr>
              <p:nvPr/>
            </p:nvSpPr>
            <p:spPr bwMode="auto">
              <a:xfrm>
                <a:off x="147" y="813"/>
                <a:ext cx="308" cy="367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8" name="Line 22"/>
              <p:cNvSpPr>
                <a:spLocks noChangeShapeType="1"/>
              </p:cNvSpPr>
              <p:nvPr/>
            </p:nvSpPr>
            <p:spPr bwMode="auto">
              <a:xfrm flipH="1">
                <a:off x="57" y="821"/>
                <a:ext cx="304" cy="335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9" name="Line 23"/>
              <p:cNvSpPr>
                <a:spLocks noChangeShapeType="1"/>
              </p:cNvSpPr>
              <p:nvPr/>
            </p:nvSpPr>
            <p:spPr bwMode="auto">
              <a:xfrm flipH="1">
                <a:off x="0" y="1150"/>
                <a:ext cx="433" cy="248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0" name="Line 24"/>
              <p:cNvSpPr>
                <a:spLocks noChangeShapeType="1"/>
              </p:cNvSpPr>
              <p:nvPr/>
            </p:nvSpPr>
            <p:spPr bwMode="auto">
              <a:xfrm>
                <a:off x="201" y="563"/>
                <a:ext cx="109" cy="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" name="Line 25"/>
              <p:cNvSpPr>
                <a:spLocks noChangeShapeType="1"/>
              </p:cNvSpPr>
              <p:nvPr/>
            </p:nvSpPr>
            <p:spPr bwMode="auto">
              <a:xfrm>
                <a:off x="68" y="1158"/>
                <a:ext cx="431" cy="239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" name="Line 26"/>
              <p:cNvSpPr>
                <a:spLocks noChangeShapeType="1"/>
              </p:cNvSpPr>
              <p:nvPr/>
            </p:nvSpPr>
            <p:spPr bwMode="auto">
              <a:xfrm>
                <a:off x="201" y="555"/>
                <a:ext cx="171" cy="28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3" name="Line 27"/>
              <p:cNvSpPr>
                <a:spLocks noChangeShapeType="1"/>
              </p:cNvSpPr>
              <p:nvPr/>
            </p:nvSpPr>
            <p:spPr bwMode="auto">
              <a:xfrm flipH="1">
                <a:off x="123" y="560"/>
                <a:ext cx="171" cy="279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grpSp>
            <p:nvGrpSpPr>
              <p:cNvPr id="34" name="Group 36"/>
              <p:cNvGrpSpPr>
                <a:grpSpLocks/>
              </p:cNvGrpSpPr>
              <p:nvPr/>
            </p:nvGrpSpPr>
            <p:grpSpPr bwMode="auto">
              <a:xfrm>
                <a:off x="99" y="0"/>
                <a:ext cx="304" cy="312"/>
                <a:chOff x="0" y="0"/>
                <a:chExt cx="304" cy="312"/>
              </a:xfrm>
            </p:grpSpPr>
            <p:sp>
              <p:nvSpPr>
                <p:cNvPr id="35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52" y="150"/>
                  <a:ext cx="2" cy="162"/>
                </a:xfrm>
                <a:prstGeom prst="line">
                  <a:avLst/>
                </a:prstGeom>
                <a:noFill/>
                <a:ln w="25400" cap="flat">
                  <a:solidFill>
                    <a:srgbClr val="008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36" name="Oval 29"/>
                <p:cNvSpPr>
                  <a:spLocks/>
                </p:cNvSpPr>
                <p:nvPr/>
              </p:nvSpPr>
              <p:spPr bwMode="auto">
                <a:xfrm>
                  <a:off x="126" y="116"/>
                  <a:ext cx="48" cy="40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>
                  <a:solidFill>
                    <a:srgbClr val="008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grpSp>
              <p:nvGrpSpPr>
                <p:cNvPr id="37" name="Group 32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22" cy="266"/>
                  <a:chOff x="0" y="0"/>
                  <a:chExt cx="122" cy="266"/>
                </a:xfrm>
              </p:grpSpPr>
              <p:sp>
                <p:nvSpPr>
                  <p:cNvPr id="41" name="Freeform 30"/>
                  <p:cNvSpPr>
                    <a:spLocks/>
                  </p:cNvSpPr>
                  <p:nvPr/>
                </p:nvSpPr>
                <p:spPr bwMode="auto">
                  <a:xfrm>
                    <a:off x="65" y="65"/>
                    <a:ext cx="57" cy="141"/>
                  </a:xfrm>
                  <a:custGeom>
                    <a:avLst/>
                    <a:gdLst>
                      <a:gd name="T0" fmla="+- 0 21600 6061"/>
                      <a:gd name="T1" fmla="*/ T0 w 15539"/>
                      <a:gd name="T2" fmla="*/ 0 h 21600"/>
                      <a:gd name="T3" fmla="+- 0 20987 6061"/>
                      <a:gd name="T4" fmla="*/ T3 w 15539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539" h="21600">
                        <a:moveTo>
                          <a:pt x="15539" y="0"/>
                        </a:moveTo>
                        <a:cubicBezTo>
                          <a:pt x="-6061" y="1764"/>
                          <a:pt x="-4082" y="20041"/>
                          <a:pt x="1492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42" name="Freeform 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4" cy="266"/>
                  </a:xfrm>
                  <a:custGeom>
                    <a:avLst/>
                    <a:gdLst>
                      <a:gd name="T0" fmla="+- 0 21600 6324"/>
                      <a:gd name="T1" fmla="*/ T0 w 15276"/>
                      <a:gd name="T2" fmla="*/ 0 h 21600"/>
                      <a:gd name="T3" fmla="+- 0 21600 6324"/>
                      <a:gd name="T4" fmla="*/ T3 w 15276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276" h="21600">
                        <a:moveTo>
                          <a:pt x="15276" y="0"/>
                        </a:moveTo>
                        <a:cubicBezTo>
                          <a:pt x="-6324" y="1949"/>
                          <a:pt x="-3821" y="20205"/>
                          <a:pt x="1527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" name="Group 35"/>
                <p:cNvGrpSpPr>
                  <a:grpSpLocks/>
                </p:cNvGrpSpPr>
                <p:nvPr/>
              </p:nvGrpSpPr>
              <p:grpSpPr bwMode="auto">
                <a:xfrm flipH="1">
                  <a:off x="182" y="0"/>
                  <a:ext cx="122" cy="266"/>
                  <a:chOff x="0" y="0"/>
                  <a:chExt cx="122" cy="266"/>
                </a:xfrm>
              </p:grpSpPr>
              <p:sp>
                <p:nvSpPr>
                  <p:cNvPr id="39" name="Freeform 33"/>
                  <p:cNvSpPr>
                    <a:spLocks/>
                  </p:cNvSpPr>
                  <p:nvPr/>
                </p:nvSpPr>
                <p:spPr bwMode="auto">
                  <a:xfrm>
                    <a:off x="65" y="65"/>
                    <a:ext cx="57" cy="141"/>
                  </a:xfrm>
                  <a:custGeom>
                    <a:avLst/>
                    <a:gdLst>
                      <a:gd name="T0" fmla="+- 0 21600 6061"/>
                      <a:gd name="T1" fmla="*/ T0 w 15539"/>
                      <a:gd name="T2" fmla="*/ 0 h 21600"/>
                      <a:gd name="T3" fmla="+- 0 20987 6061"/>
                      <a:gd name="T4" fmla="*/ T3 w 15539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539" h="21600">
                        <a:moveTo>
                          <a:pt x="15539" y="0"/>
                        </a:moveTo>
                        <a:cubicBezTo>
                          <a:pt x="-6061" y="1764"/>
                          <a:pt x="-4082" y="20041"/>
                          <a:pt x="1492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40" name="Freeform 3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4" cy="266"/>
                  </a:xfrm>
                  <a:custGeom>
                    <a:avLst/>
                    <a:gdLst>
                      <a:gd name="T0" fmla="+- 0 21600 6324"/>
                      <a:gd name="T1" fmla="*/ T0 w 15276"/>
                      <a:gd name="T2" fmla="*/ 0 h 21600"/>
                      <a:gd name="T3" fmla="+- 0 21600 6324"/>
                      <a:gd name="T4" fmla="*/ T3 w 15276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276" h="21600">
                        <a:moveTo>
                          <a:pt x="15276" y="0"/>
                        </a:moveTo>
                        <a:cubicBezTo>
                          <a:pt x="-6324" y="1949"/>
                          <a:pt x="-3821" y="20205"/>
                          <a:pt x="1527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</p:grpSp>
          </p:grpSp>
        </p:grpSp>
        <p:sp>
          <p:nvSpPr>
            <p:cNvPr id="22" name="Rectangle 38"/>
            <p:cNvSpPr>
              <a:spLocks/>
            </p:cNvSpPr>
            <p:nvPr/>
          </p:nvSpPr>
          <p:spPr bwMode="auto">
            <a:xfrm>
              <a:off x="0" y="1419"/>
              <a:ext cx="971" cy="4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Verdana" charset="0"/>
                  <a:ea typeface="ＭＳ Ｐゴシック" charset="0"/>
                  <a:cs typeface="Verdana" charset="0"/>
                  <a:sym typeface="Verdana" charset="0"/>
                </a:rPr>
                <a:t>4G/LTE</a:t>
              </a:r>
            </a:p>
          </p:txBody>
        </p:sp>
      </p:grpSp>
      <p:sp>
        <p:nvSpPr>
          <p:cNvPr id="46" name="Forme libre 45"/>
          <p:cNvSpPr/>
          <p:nvPr/>
        </p:nvSpPr>
        <p:spPr>
          <a:xfrm>
            <a:off x="1834533" y="3670158"/>
            <a:ext cx="3175153" cy="1556695"/>
          </a:xfrm>
          <a:custGeom>
            <a:avLst/>
            <a:gdLst>
              <a:gd name="connsiteX0" fmla="*/ 0 w 2804719"/>
              <a:gd name="connsiteY0" fmla="*/ 246977 h 886331"/>
              <a:gd name="connsiteX1" fmla="*/ 687950 w 2804719"/>
              <a:gd name="connsiteY1" fmla="*/ 723288 h 886331"/>
              <a:gd name="connsiteX2" fmla="*/ 1640496 w 2804719"/>
              <a:gd name="connsiteY2" fmla="*/ 882058 h 886331"/>
              <a:gd name="connsiteX3" fmla="*/ 2346086 w 2804719"/>
              <a:gd name="connsiteY3" fmla="*/ 582159 h 886331"/>
              <a:gd name="connsiteX4" fmla="*/ 2804719 w 2804719"/>
              <a:gd name="connsiteY4" fmla="*/ 0 h 88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719" h="886331">
                <a:moveTo>
                  <a:pt x="0" y="246977"/>
                </a:moveTo>
                <a:cubicBezTo>
                  <a:pt x="207267" y="432209"/>
                  <a:pt x="414534" y="617441"/>
                  <a:pt x="687950" y="723288"/>
                </a:cubicBezTo>
                <a:cubicBezTo>
                  <a:pt x="961366" y="829135"/>
                  <a:pt x="1364140" y="905580"/>
                  <a:pt x="1640496" y="882058"/>
                </a:cubicBezTo>
                <a:cubicBezTo>
                  <a:pt x="1916852" y="858536"/>
                  <a:pt x="2152049" y="729169"/>
                  <a:pt x="2346086" y="582159"/>
                </a:cubicBezTo>
                <a:cubicBezTo>
                  <a:pt x="2540123" y="435149"/>
                  <a:pt x="2804719" y="0"/>
                  <a:pt x="2804719" y="0"/>
                </a:cubicBezTo>
              </a:path>
            </a:pathLst>
          </a:custGeom>
          <a:ln w="57150" cmpd="sng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117" y="3116945"/>
            <a:ext cx="765683" cy="765683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314" y="4143516"/>
            <a:ext cx="1385276" cy="487412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9118" y="2355602"/>
            <a:ext cx="2194882" cy="51031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593263" y="3066763"/>
            <a:ext cx="1736135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Multipath TCP</a:t>
            </a:r>
          </a:p>
        </p:txBody>
      </p:sp>
      <p:cxnSp>
        <p:nvCxnSpPr>
          <p:cNvPr id="52" name="Connecteur droit avec flèche 51"/>
          <p:cNvCxnSpPr>
            <a:cxnSpLocks/>
            <a:endCxn id="47" idx="1"/>
          </p:cNvCxnSpPr>
          <p:nvPr/>
        </p:nvCxnSpPr>
        <p:spPr>
          <a:xfrm flipV="1">
            <a:off x="5927305" y="3499787"/>
            <a:ext cx="1993812" cy="1160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5927305" y="3131952"/>
            <a:ext cx="1569886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b="1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Regular TCP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142717" y="4548428"/>
            <a:ext cx="2450479" cy="1028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Hybrid Access</a:t>
            </a:r>
          </a:p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Gateway</a:t>
            </a:r>
          </a:p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i="1" dirty="0">
                <a:solidFill>
                  <a:srgbClr val="FF0000"/>
                </a:solidFill>
                <a:latin typeface="Helvetica"/>
                <a:ea typeface="ＭＳ Ｐゴシック"/>
                <a:cs typeface="Helvetica"/>
                <a:sym typeface="Helvetica" charset="0"/>
              </a:rPr>
              <a:t>MPTCP&lt;-&gt;TCP Proxy</a:t>
            </a:r>
          </a:p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endParaRPr lang="en-US" b="1" dirty="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cxnSp>
        <p:nvCxnSpPr>
          <p:cNvPr id="56" name="Connecteur droit avec flèche 55"/>
          <p:cNvCxnSpPr/>
          <p:nvPr/>
        </p:nvCxnSpPr>
        <p:spPr>
          <a:xfrm>
            <a:off x="740869" y="2608478"/>
            <a:ext cx="618810" cy="94048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226743" y="3511388"/>
            <a:ext cx="2624185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 flipV="1">
            <a:off x="740869" y="3970028"/>
            <a:ext cx="618810" cy="6609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920229" y="2533513"/>
            <a:ext cx="646331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b="1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TCP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64281" y="3902428"/>
            <a:ext cx="646331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TCP</a:t>
            </a:r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544" y="4599545"/>
            <a:ext cx="1190018" cy="11104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5A2552-C15A-D646-BFC4-0B6F265B9035}"/>
              </a:ext>
            </a:extLst>
          </p:cNvPr>
          <p:cNvSpPr/>
          <p:nvPr/>
        </p:nvSpPr>
        <p:spPr>
          <a:xfrm>
            <a:off x="1021932" y="6107001"/>
            <a:ext cx="7943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err="1"/>
              <a:t>Keukeleire</a:t>
            </a:r>
            <a:r>
              <a:rPr lang="en-GB"/>
              <a:t>, N., et al. (2020). Increasing Broadband Reach with Hybrid Access Networks. </a:t>
            </a:r>
            <a:r>
              <a:rPr lang="en-GB" i="1"/>
              <a:t>IEEE Communications Standards Magazine</a:t>
            </a:r>
            <a:r>
              <a:rPr lang="en-GB"/>
              <a:t>, </a:t>
            </a:r>
            <a:r>
              <a:rPr lang="en-GB" i="1"/>
              <a:t>4</a:t>
            </a:r>
            <a:r>
              <a:rPr lang="en-GB"/>
              <a:t>(1), 43-49.</a:t>
            </a:r>
            <a:endParaRPr lang="en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64806-64AE-DD4A-9420-5480E4808164}"/>
              </a:ext>
            </a:extLst>
          </p:cNvPr>
          <p:cNvSpPr/>
          <p:nvPr/>
        </p:nvSpPr>
        <p:spPr>
          <a:xfrm>
            <a:off x="543613" y="4154437"/>
            <a:ext cx="2450479" cy="3306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i="1" dirty="0">
                <a:solidFill>
                  <a:srgbClr val="FF0000"/>
                </a:solidFill>
                <a:latin typeface="Helvetica"/>
                <a:ea typeface="ＭＳ Ｐゴシック"/>
                <a:cs typeface="Helvetica"/>
                <a:sym typeface="Helvetica" charset="0"/>
              </a:rPr>
              <a:t>TCP&lt;-&gt;MPTCP Proxy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921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04"/>
    </mc:Choice>
    <mc:Fallback>
      <p:transition spd="slow" advTm="8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B5FDC-CCE2-8D45-B542-9FF6A2F10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Other 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6402E-E79F-F34A-9B2F-B2B2718CD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8700"/>
          </a:xfrm>
        </p:spPr>
        <p:txBody>
          <a:bodyPr>
            <a:normAutofit fontScale="92500" lnSpcReduction="10000"/>
          </a:bodyPr>
          <a:lstStyle/>
          <a:p>
            <a:r>
              <a:rPr lang="en-BE" dirty="0"/>
              <a:t>Multipath TCP on servers</a:t>
            </a:r>
          </a:p>
          <a:p>
            <a:pPr lvl="1"/>
            <a:r>
              <a:rPr lang="en-BE" dirty="0"/>
              <a:t>Can load-balance over heterogeneous links</a:t>
            </a:r>
          </a:p>
          <a:p>
            <a:pPr lvl="1"/>
            <a:r>
              <a:rPr lang="en-BE" dirty="0"/>
              <a:t>Ongoing effort for MPTCP in mainline Linux kernel</a:t>
            </a:r>
          </a:p>
          <a:p>
            <a:r>
              <a:rPr lang="en-BE" dirty="0"/>
              <a:t>Multipath TCP in datacenters</a:t>
            </a:r>
          </a:p>
          <a:p>
            <a:pPr lvl="1"/>
            <a:r>
              <a:rPr lang="en-BE" dirty="0"/>
              <a:t>Proposed </a:t>
            </a:r>
            <a:r>
              <a:rPr lang="en-GB" dirty="0"/>
              <a:t>in </a:t>
            </a:r>
            <a:r>
              <a:rPr lang="en-BE" dirty="0"/>
              <a:t>SIGCOMM’11 paper, but not yet deployed AFAIK</a:t>
            </a:r>
          </a:p>
          <a:p>
            <a:r>
              <a:rPr lang="en-BE" dirty="0"/>
              <a:t>Multipath TCP on dual-stack hosts</a:t>
            </a:r>
          </a:p>
          <a:p>
            <a:pPr lvl="1"/>
            <a:r>
              <a:rPr lang="en-BE" dirty="0"/>
              <a:t>Performance of IPv4 and IPv6 paths often differ</a:t>
            </a:r>
          </a:p>
          <a:p>
            <a:pPr lvl="1"/>
            <a:r>
              <a:rPr lang="en-BE" dirty="0"/>
              <a:t>Multipath TCP would automatically select the best</a:t>
            </a:r>
          </a:p>
          <a:p>
            <a:r>
              <a:rPr lang="en-BE" dirty="0"/>
              <a:t>If you know other deployments, let me know 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408C83-B491-2949-8297-C0430DA2CD66}"/>
              </a:ext>
            </a:extLst>
          </p:cNvPr>
          <p:cNvSpPr/>
          <p:nvPr/>
        </p:nvSpPr>
        <p:spPr>
          <a:xfrm>
            <a:off x="685800" y="6282908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600" dirty="0"/>
              <a:t>http://blog.multipath-tcp.org/blog/html/2018/12/01/multipath_tcp_a_retrospective.html</a:t>
            </a:r>
          </a:p>
        </p:txBody>
      </p:sp>
    </p:spTree>
    <p:extLst>
      <p:ext uri="{BB962C8B-B14F-4D97-AF65-F5344CB8AC3E}">
        <p14:creationId xmlns:p14="http://schemas.microsoft.com/office/powerpoint/2010/main" val="2474692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8C1-1A0F-F046-A462-F82CF6CB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263F0-9EF4-9641-96E5-CFFA983F5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dirty="0"/>
              <a:t>Why Multipath TCP ?</a:t>
            </a:r>
            <a:br>
              <a:rPr lang="en-BE" dirty="0"/>
            </a:br>
            <a:endParaRPr lang="en-BE" dirty="0"/>
          </a:p>
          <a:p>
            <a:r>
              <a:rPr lang="en-BE" dirty="0">
                <a:solidFill>
                  <a:srgbClr val="FF0000"/>
                </a:solidFill>
              </a:rPr>
              <a:t>Barriers to Multipath TCP</a:t>
            </a:r>
          </a:p>
          <a:p>
            <a:endParaRPr lang="en-BE" dirty="0"/>
          </a:p>
          <a:p>
            <a:r>
              <a:rPr lang="en-BE" dirty="0"/>
              <a:t>A closer look at the Multipath TCP protocol</a:t>
            </a:r>
          </a:p>
        </p:txBody>
      </p:sp>
    </p:spTree>
    <p:extLst>
      <p:ext uri="{BB962C8B-B14F-4D97-AF65-F5344CB8AC3E}">
        <p14:creationId xmlns:p14="http://schemas.microsoft.com/office/powerpoint/2010/main" val="410969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95"/>
    </mc:Choice>
    <mc:Fallback>
      <p:transition spd="slow" advTm="1879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The Internet architecture</a:t>
            </a:r>
            <a:br>
              <a:rPr lang="fr-FR"/>
            </a:b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we</a:t>
            </a:r>
            <a:r>
              <a:rPr lang="fr-FR"/>
              <a:t> </a:t>
            </a:r>
            <a:r>
              <a:rPr lang="fr-FR" err="1"/>
              <a:t>explain</a:t>
            </a:r>
            <a:r>
              <a:rPr lang="fr-FR"/>
              <a:t> to </a:t>
            </a:r>
            <a:r>
              <a:rPr lang="fr-FR" err="1"/>
              <a:t>our</a:t>
            </a:r>
            <a:r>
              <a:rPr lang="fr-FR"/>
              <a:t> </a:t>
            </a:r>
            <a:r>
              <a:rPr lang="fr-FR" err="1"/>
              <a:t>students</a:t>
            </a:r>
            <a:endParaRPr lang="fr-FR"/>
          </a:p>
        </p:txBody>
      </p:sp>
      <p:pic>
        <p:nvPicPr>
          <p:cNvPr id="23" name="Espace réservé du contenu 22" descr="Switch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8" r="-2028"/>
          <a:stretch>
            <a:fillRect/>
          </a:stretch>
        </p:blipFill>
        <p:spPr>
          <a:xfrm>
            <a:off x="4813191" y="2496671"/>
            <a:ext cx="1555858" cy="855662"/>
          </a:xfrm>
        </p:spPr>
      </p:pic>
      <p:grpSp>
        <p:nvGrpSpPr>
          <p:cNvPr id="48" name="Grouper 47"/>
          <p:cNvGrpSpPr/>
          <p:nvPr/>
        </p:nvGrpSpPr>
        <p:grpSpPr>
          <a:xfrm>
            <a:off x="2425700" y="1819741"/>
            <a:ext cx="1414463" cy="2219325"/>
            <a:chOff x="2425700" y="1819741"/>
            <a:chExt cx="1414463" cy="2219325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25700" y="3604091"/>
              <a:ext cx="1414463" cy="434975"/>
              <a:chOff x="0" y="0"/>
              <a:chExt cx="891" cy="273"/>
            </a:xfrm>
          </p:grpSpPr>
          <p:sp>
            <p:nvSpPr>
              <p:cNvPr id="5" name="AutoShape 5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rot="10800000" flipH="1">
              <a:off x="2425700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rot="10800000" flipH="1">
              <a:off x="3838575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2425700" y="3153241"/>
              <a:ext cx="1414463" cy="433387"/>
              <a:chOff x="0" y="0"/>
              <a:chExt cx="891" cy="273"/>
            </a:xfrm>
          </p:grpSpPr>
          <p:sp>
            <p:nvSpPr>
              <p:cNvPr id="10" name="AutoShape 14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1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</a:p>
            </p:txBody>
          </p:sp>
        </p:grpSp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2425700" y="2702391"/>
              <a:ext cx="1414463" cy="434975"/>
              <a:chOff x="0" y="0"/>
              <a:chExt cx="891" cy="273"/>
            </a:xfrm>
          </p:grpSpPr>
          <p:sp>
            <p:nvSpPr>
              <p:cNvPr id="13" name="AutoShape 23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4" name="Rectangle 24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Network</a:t>
                </a:r>
              </a:p>
            </p:txBody>
          </p:sp>
        </p:grpSp>
        <p:grpSp>
          <p:nvGrpSpPr>
            <p:cNvPr id="15" name="Group 38"/>
            <p:cNvGrpSpPr>
              <a:grpSpLocks/>
            </p:cNvGrpSpPr>
            <p:nvPr/>
          </p:nvGrpSpPr>
          <p:grpSpPr bwMode="auto">
            <a:xfrm>
              <a:off x="2425700" y="2251541"/>
              <a:ext cx="1414463" cy="433387"/>
              <a:chOff x="0" y="0"/>
              <a:chExt cx="891" cy="273"/>
            </a:xfrm>
          </p:grpSpPr>
          <p:sp>
            <p:nvSpPr>
              <p:cNvPr id="16" name="AutoShape 39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7" name="Rectangle 40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Transport</a:t>
                </a:r>
              </a:p>
            </p:txBody>
          </p:sp>
        </p:grpSp>
        <p:grpSp>
          <p:nvGrpSpPr>
            <p:cNvPr id="18" name="Group 46"/>
            <p:cNvGrpSpPr>
              <a:grpSpLocks/>
            </p:cNvGrpSpPr>
            <p:nvPr/>
          </p:nvGrpSpPr>
          <p:grpSpPr bwMode="auto">
            <a:xfrm>
              <a:off x="2425700" y="1819741"/>
              <a:ext cx="1414463" cy="433387"/>
              <a:chOff x="0" y="0"/>
              <a:chExt cx="891" cy="273"/>
            </a:xfrm>
          </p:grpSpPr>
          <p:sp>
            <p:nvSpPr>
              <p:cNvPr id="19" name="AutoShape 47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0" name="Rectangle 48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Application</a:t>
                </a:r>
              </a:p>
            </p:txBody>
          </p:sp>
        </p:grpSp>
      </p:grpSp>
      <p:sp>
        <p:nvSpPr>
          <p:cNvPr id="21" name="ZoneTexte 20"/>
          <p:cNvSpPr txBox="1"/>
          <p:nvPr/>
        </p:nvSpPr>
        <p:spPr>
          <a:xfrm>
            <a:off x="286706" y="6320864"/>
            <a:ext cx="6949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O. Bonaventure, et al. </a:t>
            </a:r>
            <a:r>
              <a:rPr lang="fr-FR" sz="1400" i="1"/>
              <a:t>Computer networking : </a:t>
            </a:r>
            <a:r>
              <a:rPr lang="fr-FR" sz="1400" i="1" err="1"/>
              <a:t>Principles</a:t>
            </a:r>
            <a:r>
              <a:rPr lang="fr-FR" sz="1400" i="1"/>
              <a:t>, </a:t>
            </a:r>
            <a:r>
              <a:rPr lang="fr-FR" sz="1400" i="1" err="1"/>
              <a:t>Protocols</a:t>
            </a:r>
            <a:r>
              <a:rPr lang="fr-FR" sz="1400" i="1"/>
              <a:t> and Practice</a:t>
            </a:r>
            <a:r>
              <a:rPr lang="fr-FR" sz="1400"/>
              <a:t>, open </a:t>
            </a:r>
            <a:r>
              <a:rPr lang="fr-FR" sz="1400" err="1"/>
              <a:t>ebook</a:t>
            </a:r>
            <a:r>
              <a:rPr lang="fr-FR" sz="1400"/>
              <a:t>, </a:t>
            </a:r>
            <a:br>
              <a:rPr lang="fr-FR" sz="1400"/>
            </a:br>
            <a:r>
              <a:rPr lang="fr-FR" sz="1400"/>
              <a:t>https://</a:t>
            </a:r>
            <a:r>
              <a:rPr lang="fr-FR" sz="1400" err="1"/>
              <a:t>www.computer-networking.info</a:t>
            </a:r>
            <a:endParaRPr lang="fr-FR" sz="1400"/>
          </a:p>
        </p:txBody>
      </p:sp>
      <p:pic>
        <p:nvPicPr>
          <p:cNvPr id="24" name="Image 23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94" y="4870217"/>
            <a:ext cx="1078429" cy="793561"/>
          </a:xfrm>
          <a:prstGeom prst="rect">
            <a:avLst/>
          </a:prstGeom>
        </p:spPr>
      </p:pic>
      <p:pic>
        <p:nvPicPr>
          <p:cNvPr id="25" name="Image 24" descr="hu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12462"/>
            <a:ext cx="1284110" cy="625009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0" y="2562552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2424111" y="5228803"/>
            <a:ext cx="1414463" cy="434975"/>
            <a:chOff x="0" y="0"/>
            <a:chExt cx="891" cy="273"/>
          </a:xfrm>
        </p:grpSpPr>
        <p:sp>
          <p:nvSpPr>
            <p:cNvPr id="31" name="AutoShape 5"/>
            <p:cNvSpPr>
              <a:spLocks/>
            </p:cNvSpPr>
            <p:nvPr/>
          </p:nvSpPr>
          <p:spPr bwMode="auto">
            <a:xfrm>
              <a:off x="0" y="0"/>
              <a:ext cx="890" cy="273"/>
            </a:xfrm>
            <a:prstGeom prst="roundRect">
              <a:avLst>
                <a:gd name="adj" fmla="val 361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2" name="Rectangle 6"/>
            <p:cNvSpPr>
              <a:spLocks/>
            </p:cNvSpPr>
            <p:nvPr/>
          </p:nvSpPr>
          <p:spPr bwMode="auto">
            <a:xfrm>
              <a:off x="0" y="40"/>
              <a:ext cx="8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84000"/>
                </a:lnSpc>
                <a:tabLst>
                  <a:tab pos="723900" algn="l"/>
                  <a:tab pos="1447800" algn="l"/>
                  <a:tab pos="2171700" algn="l"/>
                  <a:tab pos="2882900" algn="l"/>
                </a:tabLst>
              </a:pPr>
              <a:r>
                <a:rPr lang="en-US"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Physical</a:t>
              </a:r>
            </a:p>
          </p:txBody>
        </p:sp>
      </p:grpSp>
      <p:grpSp>
        <p:nvGrpSpPr>
          <p:cNvPr id="49" name="Grouper 48"/>
          <p:cNvGrpSpPr/>
          <p:nvPr/>
        </p:nvGrpSpPr>
        <p:grpSpPr>
          <a:xfrm>
            <a:off x="7118350" y="2394743"/>
            <a:ext cx="1414463" cy="885825"/>
            <a:chOff x="7118350" y="2394743"/>
            <a:chExt cx="1414463" cy="885825"/>
          </a:xfrm>
        </p:grpSpPr>
        <p:grpSp>
          <p:nvGrpSpPr>
            <p:cNvPr id="33" name="Group 4"/>
            <p:cNvGrpSpPr>
              <a:grpSpLocks/>
            </p:cNvGrpSpPr>
            <p:nvPr/>
          </p:nvGrpSpPr>
          <p:grpSpPr bwMode="auto">
            <a:xfrm>
              <a:off x="7118350" y="2845593"/>
              <a:ext cx="1414463" cy="434975"/>
              <a:chOff x="0" y="0"/>
              <a:chExt cx="891" cy="273"/>
            </a:xfrm>
          </p:grpSpPr>
          <p:sp>
            <p:nvSpPr>
              <p:cNvPr id="34" name="AutoShape 5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5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grpSp>
          <p:nvGrpSpPr>
            <p:cNvPr id="36" name="Group 13"/>
            <p:cNvGrpSpPr>
              <a:grpSpLocks/>
            </p:cNvGrpSpPr>
            <p:nvPr/>
          </p:nvGrpSpPr>
          <p:grpSpPr bwMode="auto">
            <a:xfrm>
              <a:off x="7118350" y="2394743"/>
              <a:ext cx="1414463" cy="433387"/>
              <a:chOff x="0" y="0"/>
              <a:chExt cx="891" cy="273"/>
            </a:xfrm>
          </p:grpSpPr>
          <p:sp>
            <p:nvSpPr>
              <p:cNvPr id="37" name="AutoShape 14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8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</a:p>
            </p:txBody>
          </p:sp>
        </p:grpSp>
      </p:grpSp>
      <p:grpSp>
        <p:nvGrpSpPr>
          <p:cNvPr id="50" name="Grouper 49"/>
          <p:cNvGrpSpPr/>
          <p:nvPr/>
        </p:nvGrpSpPr>
        <p:grpSpPr>
          <a:xfrm>
            <a:off x="7116762" y="4544590"/>
            <a:ext cx="1414463" cy="1336675"/>
            <a:chOff x="7116762" y="4544590"/>
            <a:chExt cx="1414463" cy="1336675"/>
          </a:xfrm>
        </p:grpSpPr>
        <p:grpSp>
          <p:nvGrpSpPr>
            <p:cNvPr id="39" name="Group 4"/>
            <p:cNvGrpSpPr>
              <a:grpSpLocks/>
            </p:cNvGrpSpPr>
            <p:nvPr/>
          </p:nvGrpSpPr>
          <p:grpSpPr bwMode="auto">
            <a:xfrm>
              <a:off x="7116762" y="5446290"/>
              <a:ext cx="1414463" cy="434975"/>
              <a:chOff x="0" y="0"/>
              <a:chExt cx="891" cy="273"/>
            </a:xfrm>
          </p:grpSpPr>
          <p:sp>
            <p:nvSpPr>
              <p:cNvPr id="40" name="AutoShape 5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1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grpSp>
          <p:nvGrpSpPr>
            <p:cNvPr id="42" name="Group 13"/>
            <p:cNvGrpSpPr>
              <a:grpSpLocks/>
            </p:cNvGrpSpPr>
            <p:nvPr/>
          </p:nvGrpSpPr>
          <p:grpSpPr bwMode="auto">
            <a:xfrm>
              <a:off x="7116762" y="4995440"/>
              <a:ext cx="1414463" cy="433387"/>
              <a:chOff x="0" y="0"/>
              <a:chExt cx="891" cy="273"/>
            </a:xfrm>
          </p:grpSpPr>
          <p:sp>
            <p:nvSpPr>
              <p:cNvPr id="43" name="AutoShape 14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4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 err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  <a:endParaRPr lang="en-US"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</p:grpSp>
        <p:grpSp>
          <p:nvGrpSpPr>
            <p:cNvPr id="45" name="Group 22"/>
            <p:cNvGrpSpPr>
              <a:grpSpLocks/>
            </p:cNvGrpSpPr>
            <p:nvPr/>
          </p:nvGrpSpPr>
          <p:grpSpPr bwMode="auto">
            <a:xfrm>
              <a:off x="7116762" y="4544590"/>
              <a:ext cx="1414463" cy="434975"/>
              <a:chOff x="0" y="0"/>
              <a:chExt cx="891" cy="273"/>
            </a:xfrm>
          </p:grpSpPr>
          <p:sp>
            <p:nvSpPr>
              <p:cNvPr id="46" name="AutoShape 23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7" name="Rectangle 24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Network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779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76"/>
    </mc:Choice>
    <mc:Fallback>
      <p:transition spd="slow" advTm="51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r 12"/>
          <p:cNvGrpSpPr/>
          <p:nvPr/>
        </p:nvGrpSpPr>
        <p:grpSpPr>
          <a:xfrm>
            <a:off x="2728523" y="6193385"/>
            <a:ext cx="3092855" cy="357023"/>
            <a:chOff x="1902478" y="1535681"/>
            <a:chExt cx="3945342" cy="49514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2478" y="1560242"/>
              <a:ext cx="3918900" cy="33246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391797" y="1535681"/>
              <a:ext cx="2456023" cy="4951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098990"/>
            <a:ext cx="7772400" cy="1470025"/>
          </a:xfrm>
        </p:spPr>
        <p:txBody>
          <a:bodyPr/>
          <a:lstStyle/>
          <a:p>
            <a:r>
              <a:rPr lang="fr-FR" dirty="0" err="1"/>
              <a:t>Multipath</a:t>
            </a:r>
            <a:r>
              <a:rPr lang="fr-FR" dirty="0"/>
              <a:t> TCP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97852" y="3864626"/>
            <a:ext cx="6715556" cy="2046398"/>
          </a:xfrm>
        </p:spPr>
        <p:txBody>
          <a:bodyPr>
            <a:normAutofit fontScale="32500" lnSpcReduction="20000"/>
          </a:bodyPr>
          <a:lstStyle/>
          <a:p>
            <a:r>
              <a:rPr lang="fr-FR" sz="6700" dirty="0"/>
              <a:t>Olivier Bonaventure</a:t>
            </a:r>
          </a:p>
          <a:p>
            <a:r>
              <a:rPr lang="fr-FR" sz="5000" dirty="0"/>
              <a:t>https://</a:t>
            </a:r>
            <a:r>
              <a:rPr lang="fr-FR" sz="5000" dirty="0" err="1"/>
              <a:t>inl.info.ucl.ac.be</a:t>
            </a:r>
            <a:endParaRPr lang="fr-FR" sz="5000" dirty="0"/>
          </a:p>
          <a:p>
            <a:r>
              <a:rPr lang="fr-FR" sz="5000" dirty="0"/>
              <a:t>https://</a:t>
            </a:r>
            <a:r>
              <a:rPr lang="fr-FR" sz="5000" dirty="0" err="1"/>
              <a:t>perso.uclouvain.be</a:t>
            </a:r>
            <a:r>
              <a:rPr lang="fr-FR" sz="5000" dirty="0"/>
              <a:t>/</a:t>
            </a:r>
            <a:r>
              <a:rPr lang="fr-FR" sz="5000" dirty="0" err="1"/>
              <a:t>olivier.bonaventure</a:t>
            </a:r>
            <a:endParaRPr lang="fr-FR" sz="5000" dirty="0"/>
          </a:p>
          <a:p>
            <a:br>
              <a:rPr lang="fr-FR" sz="4200" dirty="0"/>
            </a:br>
            <a:r>
              <a:rPr lang="fr-FR" sz="4200" dirty="0" err="1"/>
              <a:t>Thanks</a:t>
            </a:r>
            <a:r>
              <a:rPr lang="fr-FR" sz="4200" dirty="0"/>
              <a:t> to Sébastien Barré, Christoph </a:t>
            </a:r>
            <a:r>
              <a:rPr lang="fr-FR" sz="4200" dirty="0" err="1"/>
              <a:t>Paasch</a:t>
            </a:r>
            <a:r>
              <a:rPr lang="fr-FR" sz="4200" dirty="0"/>
              <a:t>, Grégory </a:t>
            </a:r>
            <a:r>
              <a:rPr lang="fr-FR" sz="4200" dirty="0" err="1"/>
              <a:t>Detal</a:t>
            </a:r>
            <a:r>
              <a:rPr lang="fr-FR" sz="4200" dirty="0"/>
              <a:t>, Mark </a:t>
            </a:r>
            <a:r>
              <a:rPr lang="fr-FR" sz="4200" dirty="0" err="1"/>
              <a:t>Handley</a:t>
            </a:r>
            <a:r>
              <a:rPr lang="fr-FR" sz="4200" dirty="0"/>
              <a:t>, </a:t>
            </a:r>
            <a:r>
              <a:rPr lang="fr-FR" sz="4200" dirty="0" err="1"/>
              <a:t>Costin</a:t>
            </a:r>
            <a:r>
              <a:rPr lang="fr-FR" sz="4200" dirty="0"/>
              <a:t> </a:t>
            </a:r>
            <a:r>
              <a:rPr lang="fr-FR" sz="4200" dirty="0" err="1"/>
              <a:t>Raiciu</a:t>
            </a:r>
            <a:r>
              <a:rPr lang="fr-FR" sz="4200" dirty="0"/>
              <a:t>, Alan Ford, </a:t>
            </a:r>
            <a:r>
              <a:rPr lang="fr-FR" sz="4200" dirty="0" err="1"/>
              <a:t>Micchio</a:t>
            </a:r>
            <a:r>
              <a:rPr lang="fr-FR" sz="4200" dirty="0"/>
              <a:t> Honda, Fabien </a:t>
            </a:r>
            <a:r>
              <a:rPr lang="fr-FR" sz="4200" dirty="0" err="1"/>
              <a:t>Duchene</a:t>
            </a:r>
            <a:r>
              <a:rPr lang="fr-FR" sz="4200" dirty="0"/>
              <a:t>, Quentin De </a:t>
            </a:r>
            <a:r>
              <a:rPr lang="fr-FR" sz="4200" dirty="0" err="1"/>
              <a:t>Coninck</a:t>
            </a:r>
            <a:r>
              <a:rPr lang="fr-FR" sz="4200" dirty="0"/>
              <a:t>, Benjamin </a:t>
            </a:r>
            <a:r>
              <a:rPr lang="fr-FR" sz="4200" dirty="0" err="1"/>
              <a:t>Hesmans</a:t>
            </a:r>
            <a:r>
              <a:rPr lang="fr-FR" sz="4200" dirty="0"/>
              <a:t>, Viet-Hoang </a:t>
            </a:r>
            <a:r>
              <a:rPr lang="fr-FR" sz="4200" dirty="0" err="1"/>
              <a:t>Tran</a:t>
            </a:r>
            <a:r>
              <a:rPr lang="fr-FR" sz="4200" dirty="0"/>
              <a:t> and </a:t>
            </a:r>
            <a:r>
              <a:rPr lang="fr-FR" sz="4200" dirty="0" err="1"/>
              <a:t>many</a:t>
            </a:r>
            <a:r>
              <a:rPr lang="fr-FR" sz="4200" dirty="0"/>
              <a:t> </a:t>
            </a:r>
            <a:r>
              <a:rPr lang="fr-FR" sz="4200" dirty="0" err="1"/>
              <a:t>others</a:t>
            </a:r>
            <a:endParaRPr lang="fr-FR" sz="42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947" y="109272"/>
            <a:ext cx="1852923" cy="109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38"/>
          <a:stretch>
            <a:fillRect/>
          </a:stretch>
        </p:blipFill>
        <p:spPr bwMode="auto">
          <a:xfrm>
            <a:off x="3894153" y="6074158"/>
            <a:ext cx="690563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03" y="6174170"/>
            <a:ext cx="8921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28" y="6145595"/>
            <a:ext cx="8255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55" y="794468"/>
            <a:ext cx="1293289" cy="495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" y="5747889"/>
            <a:ext cx="8143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045" indent="-311045" algn="ctr">
              <a:spcBef>
                <a:spcPts val="760"/>
              </a:spcBef>
            </a:pPr>
            <a:r>
              <a:rPr lang="en-US" dirty="0">
                <a:solidFill>
                  <a:srgbClr val="262626"/>
                </a:solidFill>
                <a:ea typeface="ＭＳ Ｐゴシック" charset="0"/>
                <a:cs typeface="Gill Sans" charset="0"/>
                <a:sym typeface="Gill Sans" charset="0"/>
              </a:rPr>
              <a:t>SIGCOMM’20 Tutorial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F27DC-9B3A-7D4A-A39E-6C93AD16971B}"/>
              </a:ext>
            </a:extLst>
          </p:cNvPr>
          <p:cNvSpPr txBox="1"/>
          <p:nvPr/>
        </p:nvSpPr>
        <p:spPr>
          <a:xfrm>
            <a:off x="1797956" y="2531709"/>
            <a:ext cx="5715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The VM prepared by Quentin De Coninck </a:t>
            </a:r>
            <a:br>
              <a:rPr lang="en-BE" dirty="0"/>
            </a:br>
            <a:r>
              <a:rPr lang="en-BE" dirty="0"/>
              <a:t>for the hands-on is available from</a:t>
            </a:r>
            <a:br>
              <a:rPr lang="en-BE" dirty="0"/>
            </a:br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qdeconinck</a:t>
            </a:r>
            <a:r>
              <a:rPr lang="en-GB" dirty="0"/>
              <a:t>/sigcomm20_mptp_tutorial</a:t>
            </a:r>
            <a:endParaRPr lang="en-B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A8E5AC-B082-C342-B6DD-578E1D0294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98961"/>
            <a:ext cx="2578100" cy="59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7"/>
    </mc:Choice>
    <mc:Fallback>
      <p:transition spd="slow" advTm="1580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 </a:t>
            </a:r>
            <a:r>
              <a:rPr lang="fr-FR" err="1"/>
              <a:t>typical</a:t>
            </a:r>
            <a:r>
              <a:rPr lang="fr-FR"/>
              <a:t> "</a:t>
            </a:r>
            <a:r>
              <a:rPr lang="fr-FR" err="1"/>
              <a:t>academic</a:t>
            </a:r>
            <a:r>
              <a:rPr lang="fr-FR"/>
              <a:t>" network</a:t>
            </a:r>
          </a:p>
        </p:txBody>
      </p:sp>
      <p:pic>
        <p:nvPicPr>
          <p:cNvPr id="4" name="Espace réservé du contenu 22" descr="Swi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8" r="-2028"/>
          <a:stretch>
            <a:fillRect/>
          </a:stretch>
        </p:blipFill>
        <p:spPr>
          <a:xfrm>
            <a:off x="2582668" y="2337948"/>
            <a:ext cx="944755" cy="519579"/>
          </a:xfrm>
          <a:prstGeom prst="rect">
            <a:avLst/>
          </a:prstGeom>
        </p:spPr>
      </p:pic>
      <p:pic>
        <p:nvPicPr>
          <p:cNvPr id="5" name="Image 4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63" y="2274748"/>
            <a:ext cx="651173" cy="479165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35" y="2172588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10" y="2070427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1755435" y="2548664"/>
            <a:ext cx="8272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416298" y="2548664"/>
            <a:ext cx="941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5254625" y="2548664"/>
            <a:ext cx="14696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er 25"/>
          <p:cNvGrpSpPr/>
          <p:nvPr/>
        </p:nvGrpSpPr>
        <p:grpSpPr>
          <a:xfrm>
            <a:off x="806450" y="3596833"/>
            <a:ext cx="1414463" cy="2219325"/>
            <a:chOff x="2425700" y="1819741"/>
            <a:chExt cx="1414463" cy="2219325"/>
          </a:xfrm>
        </p:grpSpPr>
        <p:grpSp>
          <p:nvGrpSpPr>
            <p:cNvPr id="27" name="Group 4"/>
            <p:cNvGrpSpPr>
              <a:grpSpLocks/>
            </p:cNvGrpSpPr>
            <p:nvPr/>
          </p:nvGrpSpPr>
          <p:grpSpPr bwMode="auto">
            <a:xfrm>
              <a:off x="2425700" y="3604091"/>
              <a:ext cx="1414463" cy="434975"/>
              <a:chOff x="0" y="0"/>
              <a:chExt cx="891" cy="273"/>
            </a:xfrm>
          </p:grpSpPr>
          <p:sp>
            <p:nvSpPr>
              <p:cNvPr id="42" name="AutoShape 5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3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10800000" flipH="1">
              <a:off x="2425700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 rot="10800000" flipH="1">
              <a:off x="3838575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13"/>
            <p:cNvGrpSpPr>
              <a:grpSpLocks/>
            </p:cNvGrpSpPr>
            <p:nvPr/>
          </p:nvGrpSpPr>
          <p:grpSpPr bwMode="auto">
            <a:xfrm>
              <a:off x="2425700" y="3153241"/>
              <a:ext cx="1414463" cy="433387"/>
              <a:chOff x="0" y="0"/>
              <a:chExt cx="891" cy="273"/>
            </a:xfrm>
          </p:grpSpPr>
          <p:sp>
            <p:nvSpPr>
              <p:cNvPr id="40" name="AutoShape 14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1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</a:p>
            </p:txBody>
          </p:sp>
        </p:grpSp>
        <p:grpSp>
          <p:nvGrpSpPr>
            <p:cNvPr id="31" name="Group 22"/>
            <p:cNvGrpSpPr>
              <a:grpSpLocks/>
            </p:cNvGrpSpPr>
            <p:nvPr/>
          </p:nvGrpSpPr>
          <p:grpSpPr bwMode="auto">
            <a:xfrm>
              <a:off x="2425700" y="2702391"/>
              <a:ext cx="1414463" cy="434975"/>
              <a:chOff x="0" y="0"/>
              <a:chExt cx="891" cy="273"/>
            </a:xfrm>
          </p:grpSpPr>
          <p:sp>
            <p:nvSpPr>
              <p:cNvPr id="38" name="AutoShape 23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9" name="Rectangle 24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Network</a:t>
                </a:r>
              </a:p>
            </p:txBody>
          </p:sp>
        </p:grpSp>
        <p:grpSp>
          <p:nvGrpSpPr>
            <p:cNvPr id="32" name="Group 38"/>
            <p:cNvGrpSpPr>
              <a:grpSpLocks/>
            </p:cNvGrpSpPr>
            <p:nvPr/>
          </p:nvGrpSpPr>
          <p:grpSpPr bwMode="auto">
            <a:xfrm>
              <a:off x="2425700" y="2251541"/>
              <a:ext cx="1414463" cy="433387"/>
              <a:chOff x="0" y="0"/>
              <a:chExt cx="891" cy="273"/>
            </a:xfrm>
          </p:grpSpPr>
          <p:sp>
            <p:nvSpPr>
              <p:cNvPr id="36" name="AutoShape 39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7" name="Rectangle 40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Transport</a:t>
                </a:r>
              </a:p>
            </p:txBody>
          </p:sp>
        </p:grpSp>
        <p:grpSp>
          <p:nvGrpSpPr>
            <p:cNvPr id="33" name="Group 46"/>
            <p:cNvGrpSpPr>
              <a:grpSpLocks/>
            </p:cNvGrpSpPr>
            <p:nvPr/>
          </p:nvGrpSpPr>
          <p:grpSpPr bwMode="auto">
            <a:xfrm>
              <a:off x="2425700" y="1819741"/>
              <a:ext cx="1414463" cy="433387"/>
              <a:chOff x="0" y="0"/>
              <a:chExt cx="891" cy="273"/>
            </a:xfrm>
          </p:grpSpPr>
          <p:sp>
            <p:nvSpPr>
              <p:cNvPr id="34" name="AutoShape 47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5" name="Rectangle 48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Application</a:t>
                </a:r>
              </a:p>
            </p:txBody>
          </p:sp>
        </p:grpSp>
      </p:grpSp>
      <p:grpSp>
        <p:nvGrpSpPr>
          <p:cNvPr id="44" name="Grouper 43"/>
          <p:cNvGrpSpPr/>
          <p:nvPr/>
        </p:nvGrpSpPr>
        <p:grpSpPr>
          <a:xfrm>
            <a:off x="6372225" y="3596833"/>
            <a:ext cx="1414463" cy="2219325"/>
            <a:chOff x="2425700" y="1819741"/>
            <a:chExt cx="1414463" cy="2219325"/>
          </a:xfrm>
        </p:grpSpPr>
        <p:grpSp>
          <p:nvGrpSpPr>
            <p:cNvPr id="45" name="Group 4"/>
            <p:cNvGrpSpPr>
              <a:grpSpLocks/>
            </p:cNvGrpSpPr>
            <p:nvPr/>
          </p:nvGrpSpPr>
          <p:grpSpPr bwMode="auto">
            <a:xfrm>
              <a:off x="2425700" y="3604091"/>
              <a:ext cx="1414463" cy="434975"/>
              <a:chOff x="0" y="0"/>
              <a:chExt cx="891" cy="273"/>
            </a:xfrm>
          </p:grpSpPr>
          <p:sp>
            <p:nvSpPr>
              <p:cNvPr id="60" name="AutoShape 5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1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sp>
          <p:nvSpPr>
            <p:cNvPr id="46" name="Line 11"/>
            <p:cNvSpPr>
              <a:spLocks noChangeShapeType="1"/>
            </p:cNvSpPr>
            <p:nvPr/>
          </p:nvSpPr>
          <p:spPr bwMode="auto">
            <a:xfrm rot="10800000" flipH="1">
              <a:off x="2425700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12"/>
            <p:cNvSpPr>
              <a:spLocks noChangeShapeType="1"/>
            </p:cNvSpPr>
            <p:nvPr/>
          </p:nvSpPr>
          <p:spPr bwMode="auto">
            <a:xfrm rot="10800000" flipH="1">
              <a:off x="3838575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48" name="Group 13"/>
            <p:cNvGrpSpPr>
              <a:grpSpLocks/>
            </p:cNvGrpSpPr>
            <p:nvPr/>
          </p:nvGrpSpPr>
          <p:grpSpPr bwMode="auto">
            <a:xfrm>
              <a:off x="2425700" y="3153241"/>
              <a:ext cx="1414463" cy="433387"/>
              <a:chOff x="0" y="0"/>
              <a:chExt cx="891" cy="273"/>
            </a:xfrm>
          </p:grpSpPr>
          <p:sp>
            <p:nvSpPr>
              <p:cNvPr id="58" name="AutoShape 14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9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</a:p>
            </p:txBody>
          </p:sp>
        </p:grpSp>
        <p:grpSp>
          <p:nvGrpSpPr>
            <p:cNvPr id="49" name="Group 22"/>
            <p:cNvGrpSpPr>
              <a:grpSpLocks/>
            </p:cNvGrpSpPr>
            <p:nvPr/>
          </p:nvGrpSpPr>
          <p:grpSpPr bwMode="auto">
            <a:xfrm>
              <a:off x="2425700" y="2702391"/>
              <a:ext cx="1414463" cy="434975"/>
              <a:chOff x="0" y="0"/>
              <a:chExt cx="891" cy="273"/>
            </a:xfrm>
          </p:grpSpPr>
          <p:sp>
            <p:nvSpPr>
              <p:cNvPr id="56" name="AutoShape 23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7" name="Rectangle 24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Network</a:t>
                </a:r>
              </a:p>
            </p:txBody>
          </p:sp>
        </p:grpSp>
        <p:grpSp>
          <p:nvGrpSpPr>
            <p:cNvPr id="50" name="Group 38"/>
            <p:cNvGrpSpPr>
              <a:grpSpLocks/>
            </p:cNvGrpSpPr>
            <p:nvPr/>
          </p:nvGrpSpPr>
          <p:grpSpPr bwMode="auto">
            <a:xfrm>
              <a:off x="2425700" y="2251541"/>
              <a:ext cx="1414463" cy="433387"/>
              <a:chOff x="0" y="0"/>
              <a:chExt cx="891" cy="273"/>
            </a:xfrm>
          </p:grpSpPr>
          <p:sp>
            <p:nvSpPr>
              <p:cNvPr id="54" name="AutoShape 39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5" name="Rectangle 40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Transport</a:t>
                </a:r>
              </a:p>
            </p:txBody>
          </p:sp>
        </p:grpSp>
        <p:grpSp>
          <p:nvGrpSpPr>
            <p:cNvPr id="51" name="Group 46"/>
            <p:cNvGrpSpPr>
              <a:grpSpLocks/>
            </p:cNvGrpSpPr>
            <p:nvPr/>
          </p:nvGrpSpPr>
          <p:grpSpPr bwMode="auto">
            <a:xfrm>
              <a:off x="2425700" y="1819741"/>
              <a:ext cx="1414463" cy="433387"/>
              <a:chOff x="0" y="0"/>
              <a:chExt cx="891" cy="273"/>
            </a:xfrm>
          </p:grpSpPr>
          <p:sp>
            <p:nvSpPr>
              <p:cNvPr id="52" name="AutoShape 47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3" name="Rectangle 48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Application</a:t>
                </a:r>
              </a:p>
            </p:txBody>
          </p:sp>
        </p:grpSp>
      </p:grpSp>
      <p:grpSp>
        <p:nvGrpSpPr>
          <p:cNvPr id="62" name="Grouper 61"/>
          <p:cNvGrpSpPr/>
          <p:nvPr/>
        </p:nvGrpSpPr>
        <p:grpSpPr>
          <a:xfrm>
            <a:off x="4370387" y="4479483"/>
            <a:ext cx="1414463" cy="1336675"/>
            <a:chOff x="7116762" y="4544590"/>
            <a:chExt cx="1414463" cy="1336675"/>
          </a:xfrm>
        </p:grpSpPr>
        <p:grpSp>
          <p:nvGrpSpPr>
            <p:cNvPr id="63" name="Group 4"/>
            <p:cNvGrpSpPr>
              <a:grpSpLocks/>
            </p:cNvGrpSpPr>
            <p:nvPr/>
          </p:nvGrpSpPr>
          <p:grpSpPr bwMode="auto">
            <a:xfrm>
              <a:off x="7116762" y="5446290"/>
              <a:ext cx="1414463" cy="434975"/>
              <a:chOff x="0" y="0"/>
              <a:chExt cx="891" cy="273"/>
            </a:xfrm>
          </p:grpSpPr>
          <p:sp>
            <p:nvSpPr>
              <p:cNvPr id="70" name="AutoShape 5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1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grpSp>
          <p:nvGrpSpPr>
            <p:cNvPr id="64" name="Group 13"/>
            <p:cNvGrpSpPr>
              <a:grpSpLocks/>
            </p:cNvGrpSpPr>
            <p:nvPr/>
          </p:nvGrpSpPr>
          <p:grpSpPr bwMode="auto">
            <a:xfrm>
              <a:off x="7116762" y="4995440"/>
              <a:ext cx="1414463" cy="433387"/>
              <a:chOff x="0" y="0"/>
              <a:chExt cx="891" cy="273"/>
            </a:xfrm>
          </p:grpSpPr>
          <p:sp>
            <p:nvSpPr>
              <p:cNvPr id="68" name="AutoShape 14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9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 err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  <a:endParaRPr lang="en-US"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</p:grpSp>
        <p:grpSp>
          <p:nvGrpSpPr>
            <p:cNvPr id="65" name="Group 22"/>
            <p:cNvGrpSpPr>
              <a:grpSpLocks/>
            </p:cNvGrpSpPr>
            <p:nvPr/>
          </p:nvGrpSpPr>
          <p:grpSpPr bwMode="auto">
            <a:xfrm>
              <a:off x="7116762" y="4544590"/>
              <a:ext cx="1414463" cy="434975"/>
              <a:chOff x="0" y="0"/>
              <a:chExt cx="891" cy="273"/>
            </a:xfrm>
          </p:grpSpPr>
          <p:sp>
            <p:nvSpPr>
              <p:cNvPr id="66" name="AutoShape 23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7" name="Rectangle 24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Network</a:t>
                </a:r>
              </a:p>
            </p:txBody>
          </p:sp>
        </p:grpSp>
      </p:grpSp>
      <p:grpSp>
        <p:nvGrpSpPr>
          <p:cNvPr id="72" name="Grouper 71"/>
          <p:cNvGrpSpPr/>
          <p:nvPr/>
        </p:nvGrpSpPr>
        <p:grpSpPr>
          <a:xfrm>
            <a:off x="2638231" y="4915047"/>
            <a:ext cx="1414463" cy="885825"/>
            <a:chOff x="7118350" y="2394743"/>
            <a:chExt cx="1414463" cy="885825"/>
          </a:xfrm>
        </p:grpSpPr>
        <p:grpSp>
          <p:nvGrpSpPr>
            <p:cNvPr id="73" name="Group 4"/>
            <p:cNvGrpSpPr>
              <a:grpSpLocks/>
            </p:cNvGrpSpPr>
            <p:nvPr/>
          </p:nvGrpSpPr>
          <p:grpSpPr bwMode="auto">
            <a:xfrm>
              <a:off x="7118350" y="2845593"/>
              <a:ext cx="1414463" cy="434975"/>
              <a:chOff x="0" y="0"/>
              <a:chExt cx="891" cy="273"/>
            </a:xfrm>
          </p:grpSpPr>
          <p:sp>
            <p:nvSpPr>
              <p:cNvPr id="77" name="AutoShape 5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8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grpSp>
          <p:nvGrpSpPr>
            <p:cNvPr id="74" name="Group 13"/>
            <p:cNvGrpSpPr>
              <a:grpSpLocks/>
            </p:cNvGrpSpPr>
            <p:nvPr/>
          </p:nvGrpSpPr>
          <p:grpSpPr bwMode="auto">
            <a:xfrm>
              <a:off x="7118350" y="2394743"/>
              <a:ext cx="1414463" cy="433387"/>
              <a:chOff x="0" y="0"/>
              <a:chExt cx="891" cy="273"/>
            </a:xfrm>
          </p:grpSpPr>
          <p:sp>
            <p:nvSpPr>
              <p:cNvPr id="75" name="AutoShape 14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6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 err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  <a:endParaRPr lang="en-US"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</p:grpSp>
      </p:grpSp>
      <p:cxnSp>
        <p:nvCxnSpPr>
          <p:cNvPr id="79" name="Connecteur droit avec flèche 65">
            <a:extLst>
              <a:ext uri="{FF2B5EF4-FFF2-40B4-BE49-F238E27FC236}">
                <a16:creationId xmlns:a16="http://schemas.microsoft.com/office/drawing/2014/main" id="{B06D3CE9-4343-3C40-B2D8-2CA68D85B13D}"/>
              </a:ext>
            </a:extLst>
          </p:cNvPr>
          <p:cNvCxnSpPr>
            <a:cxnSpLocks/>
          </p:cNvCxnSpPr>
          <p:nvPr/>
        </p:nvCxnSpPr>
        <p:spPr>
          <a:xfrm>
            <a:off x="2219325" y="4245327"/>
            <a:ext cx="41529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ZoneTexte 66">
            <a:extLst>
              <a:ext uri="{FF2B5EF4-FFF2-40B4-BE49-F238E27FC236}">
                <a16:creationId xmlns:a16="http://schemas.microsoft.com/office/drawing/2014/main" id="{9AB56B9E-EF27-7949-A746-C372FA7E6B95}"/>
              </a:ext>
            </a:extLst>
          </p:cNvPr>
          <p:cNvSpPr txBox="1"/>
          <p:nvPr/>
        </p:nvSpPr>
        <p:spPr>
          <a:xfrm>
            <a:off x="3885178" y="3907467"/>
            <a:ext cx="53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TCP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078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02"/>
    </mc:Choice>
    <mc:Fallback>
      <p:transition spd="slow" advTm="46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The end-to-end </a:t>
            </a:r>
            <a:r>
              <a:rPr lang="fr-FR" dirty="0" err="1"/>
              <a:t>principle</a:t>
            </a:r>
            <a:endParaRPr lang="fr-FR" dirty="0"/>
          </a:p>
        </p:txBody>
      </p:sp>
      <p:pic>
        <p:nvPicPr>
          <p:cNvPr id="6" name="Espace réservé du contenu 22" descr="Swi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8" r="-2028"/>
          <a:stretch>
            <a:fillRect/>
          </a:stretch>
        </p:blipFill>
        <p:spPr>
          <a:xfrm>
            <a:off x="2582668" y="2337948"/>
            <a:ext cx="944755" cy="519579"/>
          </a:xfrm>
          <a:prstGeom prst="rect">
            <a:avLst/>
          </a:prstGeom>
        </p:spPr>
      </p:pic>
      <p:pic>
        <p:nvPicPr>
          <p:cNvPr id="7" name="Image 6" descr="Ro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63" y="2274748"/>
            <a:ext cx="651173" cy="479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35" y="2172588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10" y="2070427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1755435" y="2548664"/>
            <a:ext cx="8272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416298" y="2548664"/>
            <a:ext cx="941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5254625" y="2548664"/>
            <a:ext cx="14696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er 12"/>
          <p:cNvGrpSpPr/>
          <p:nvPr/>
        </p:nvGrpSpPr>
        <p:grpSpPr>
          <a:xfrm>
            <a:off x="806450" y="3596833"/>
            <a:ext cx="1414463" cy="2219325"/>
            <a:chOff x="2425700" y="1819741"/>
            <a:chExt cx="1414463" cy="2219325"/>
          </a:xfrm>
        </p:grpSpPr>
        <p:grpSp>
          <p:nvGrpSpPr>
            <p:cNvPr id="14" name="Group 4"/>
            <p:cNvGrpSpPr>
              <a:grpSpLocks/>
            </p:cNvGrpSpPr>
            <p:nvPr/>
          </p:nvGrpSpPr>
          <p:grpSpPr bwMode="auto">
            <a:xfrm>
              <a:off x="2425700" y="3604091"/>
              <a:ext cx="1414463" cy="434975"/>
              <a:chOff x="0" y="0"/>
              <a:chExt cx="891" cy="273"/>
            </a:xfrm>
          </p:grpSpPr>
          <p:sp>
            <p:nvSpPr>
              <p:cNvPr id="29" name="AutoShape 5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0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rot="10800000" flipH="1">
              <a:off x="2425700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 rot="10800000" flipH="1">
              <a:off x="3838575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2425700" y="3153241"/>
              <a:ext cx="1414463" cy="433387"/>
              <a:chOff x="0" y="0"/>
              <a:chExt cx="891" cy="273"/>
            </a:xfrm>
          </p:grpSpPr>
          <p:sp>
            <p:nvSpPr>
              <p:cNvPr id="27" name="AutoShape 14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8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</a:p>
            </p:txBody>
          </p:sp>
        </p:grpSp>
        <p:grpSp>
          <p:nvGrpSpPr>
            <p:cNvPr id="18" name="Group 22"/>
            <p:cNvGrpSpPr>
              <a:grpSpLocks/>
            </p:cNvGrpSpPr>
            <p:nvPr/>
          </p:nvGrpSpPr>
          <p:grpSpPr bwMode="auto">
            <a:xfrm>
              <a:off x="2425700" y="2702391"/>
              <a:ext cx="1414463" cy="434975"/>
              <a:chOff x="0" y="0"/>
              <a:chExt cx="891" cy="273"/>
            </a:xfrm>
          </p:grpSpPr>
          <p:sp>
            <p:nvSpPr>
              <p:cNvPr id="25" name="AutoShape 23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6" name="Rectangle 24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Network</a:t>
                </a:r>
              </a:p>
            </p:txBody>
          </p:sp>
        </p:grpSp>
        <p:grpSp>
          <p:nvGrpSpPr>
            <p:cNvPr id="19" name="Group 38"/>
            <p:cNvGrpSpPr>
              <a:grpSpLocks/>
            </p:cNvGrpSpPr>
            <p:nvPr/>
          </p:nvGrpSpPr>
          <p:grpSpPr bwMode="auto">
            <a:xfrm>
              <a:off x="2425700" y="2251541"/>
              <a:ext cx="1414463" cy="433387"/>
              <a:chOff x="0" y="0"/>
              <a:chExt cx="891" cy="273"/>
            </a:xfrm>
          </p:grpSpPr>
          <p:sp>
            <p:nvSpPr>
              <p:cNvPr id="23" name="AutoShape 39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4" name="Rectangle 40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Transport</a:t>
                </a:r>
              </a:p>
            </p:txBody>
          </p:sp>
        </p:grpSp>
        <p:grpSp>
          <p:nvGrpSpPr>
            <p:cNvPr id="20" name="Group 46"/>
            <p:cNvGrpSpPr>
              <a:grpSpLocks/>
            </p:cNvGrpSpPr>
            <p:nvPr/>
          </p:nvGrpSpPr>
          <p:grpSpPr bwMode="auto">
            <a:xfrm>
              <a:off x="2425700" y="1819741"/>
              <a:ext cx="1414463" cy="433387"/>
              <a:chOff x="0" y="0"/>
              <a:chExt cx="891" cy="273"/>
            </a:xfrm>
          </p:grpSpPr>
          <p:sp>
            <p:nvSpPr>
              <p:cNvPr id="21" name="AutoShape 47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2" name="Rectangle 48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Application</a:t>
                </a:r>
              </a:p>
            </p:txBody>
          </p:sp>
        </p:grpSp>
      </p:grpSp>
      <p:grpSp>
        <p:nvGrpSpPr>
          <p:cNvPr id="31" name="Grouper 30"/>
          <p:cNvGrpSpPr/>
          <p:nvPr/>
        </p:nvGrpSpPr>
        <p:grpSpPr>
          <a:xfrm>
            <a:off x="6372225" y="3596833"/>
            <a:ext cx="1414463" cy="2219325"/>
            <a:chOff x="2425700" y="1819741"/>
            <a:chExt cx="1414463" cy="2219325"/>
          </a:xfrm>
        </p:grpSpPr>
        <p:grpSp>
          <p:nvGrpSpPr>
            <p:cNvPr id="32" name="Group 4"/>
            <p:cNvGrpSpPr>
              <a:grpSpLocks/>
            </p:cNvGrpSpPr>
            <p:nvPr/>
          </p:nvGrpSpPr>
          <p:grpSpPr bwMode="auto">
            <a:xfrm>
              <a:off x="2425700" y="3604091"/>
              <a:ext cx="1414463" cy="434975"/>
              <a:chOff x="0" y="0"/>
              <a:chExt cx="891" cy="273"/>
            </a:xfrm>
          </p:grpSpPr>
          <p:sp>
            <p:nvSpPr>
              <p:cNvPr id="47" name="AutoShape 5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8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 rot="10800000" flipH="1">
              <a:off x="2425700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 rot="10800000" flipH="1">
              <a:off x="3838575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35" name="Group 13"/>
            <p:cNvGrpSpPr>
              <a:grpSpLocks/>
            </p:cNvGrpSpPr>
            <p:nvPr/>
          </p:nvGrpSpPr>
          <p:grpSpPr bwMode="auto">
            <a:xfrm>
              <a:off x="2425700" y="3153241"/>
              <a:ext cx="1414463" cy="433387"/>
              <a:chOff x="0" y="0"/>
              <a:chExt cx="891" cy="273"/>
            </a:xfrm>
          </p:grpSpPr>
          <p:sp>
            <p:nvSpPr>
              <p:cNvPr id="45" name="AutoShape 14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6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</a:p>
            </p:txBody>
          </p:sp>
        </p:grpSp>
        <p:grpSp>
          <p:nvGrpSpPr>
            <p:cNvPr id="36" name="Group 22"/>
            <p:cNvGrpSpPr>
              <a:grpSpLocks/>
            </p:cNvGrpSpPr>
            <p:nvPr/>
          </p:nvGrpSpPr>
          <p:grpSpPr bwMode="auto">
            <a:xfrm>
              <a:off x="2425700" y="2702391"/>
              <a:ext cx="1414463" cy="434975"/>
              <a:chOff x="0" y="0"/>
              <a:chExt cx="891" cy="273"/>
            </a:xfrm>
          </p:grpSpPr>
          <p:sp>
            <p:nvSpPr>
              <p:cNvPr id="43" name="AutoShape 23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4" name="Rectangle 24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Network</a:t>
                </a:r>
              </a:p>
            </p:txBody>
          </p:sp>
        </p:grpSp>
        <p:grpSp>
          <p:nvGrpSpPr>
            <p:cNvPr id="37" name="Group 38"/>
            <p:cNvGrpSpPr>
              <a:grpSpLocks/>
            </p:cNvGrpSpPr>
            <p:nvPr/>
          </p:nvGrpSpPr>
          <p:grpSpPr bwMode="auto">
            <a:xfrm>
              <a:off x="2425700" y="2251541"/>
              <a:ext cx="1414463" cy="433387"/>
              <a:chOff x="0" y="0"/>
              <a:chExt cx="891" cy="273"/>
            </a:xfrm>
          </p:grpSpPr>
          <p:sp>
            <p:nvSpPr>
              <p:cNvPr id="41" name="AutoShape 39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2" name="Rectangle 40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Transport</a:t>
                </a:r>
              </a:p>
            </p:txBody>
          </p:sp>
        </p:grpSp>
        <p:grpSp>
          <p:nvGrpSpPr>
            <p:cNvPr id="38" name="Group 46"/>
            <p:cNvGrpSpPr>
              <a:grpSpLocks/>
            </p:cNvGrpSpPr>
            <p:nvPr/>
          </p:nvGrpSpPr>
          <p:grpSpPr bwMode="auto">
            <a:xfrm>
              <a:off x="2425700" y="1819741"/>
              <a:ext cx="1414463" cy="433387"/>
              <a:chOff x="0" y="0"/>
              <a:chExt cx="891" cy="273"/>
            </a:xfrm>
          </p:grpSpPr>
          <p:sp>
            <p:nvSpPr>
              <p:cNvPr id="39" name="AutoShape 47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0" name="Rectangle 48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Application</a:t>
                </a:r>
              </a:p>
            </p:txBody>
          </p:sp>
        </p:grpSp>
      </p:grpSp>
      <p:grpSp>
        <p:nvGrpSpPr>
          <p:cNvPr id="49" name="Grouper 48"/>
          <p:cNvGrpSpPr/>
          <p:nvPr/>
        </p:nvGrpSpPr>
        <p:grpSpPr>
          <a:xfrm>
            <a:off x="4370387" y="4479483"/>
            <a:ext cx="1414463" cy="1336675"/>
            <a:chOff x="7116762" y="4544590"/>
            <a:chExt cx="1414463" cy="1336675"/>
          </a:xfrm>
        </p:grpSpPr>
        <p:grpSp>
          <p:nvGrpSpPr>
            <p:cNvPr id="50" name="Group 4"/>
            <p:cNvGrpSpPr>
              <a:grpSpLocks/>
            </p:cNvGrpSpPr>
            <p:nvPr/>
          </p:nvGrpSpPr>
          <p:grpSpPr bwMode="auto">
            <a:xfrm>
              <a:off x="7116762" y="5446290"/>
              <a:ext cx="1414463" cy="434975"/>
              <a:chOff x="0" y="0"/>
              <a:chExt cx="891" cy="273"/>
            </a:xfrm>
          </p:grpSpPr>
          <p:sp>
            <p:nvSpPr>
              <p:cNvPr id="57" name="AutoShape 5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8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grpSp>
          <p:nvGrpSpPr>
            <p:cNvPr id="51" name="Group 13"/>
            <p:cNvGrpSpPr>
              <a:grpSpLocks/>
            </p:cNvGrpSpPr>
            <p:nvPr/>
          </p:nvGrpSpPr>
          <p:grpSpPr bwMode="auto">
            <a:xfrm>
              <a:off x="7116762" y="4995440"/>
              <a:ext cx="1414463" cy="433387"/>
              <a:chOff x="0" y="0"/>
              <a:chExt cx="891" cy="273"/>
            </a:xfrm>
          </p:grpSpPr>
          <p:sp>
            <p:nvSpPr>
              <p:cNvPr id="55" name="AutoShape 14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6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 err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  <a:endParaRPr lang="en-US"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</p:grpSp>
        <p:grpSp>
          <p:nvGrpSpPr>
            <p:cNvPr id="52" name="Group 22"/>
            <p:cNvGrpSpPr>
              <a:grpSpLocks/>
            </p:cNvGrpSpPr>
            <p:nvPr/>
          </p:nvGrpSpPr>
          <p:grpSpPr bwMode="auto">
            <a:xfrm>
              <a:off x="7116762" y="4544590"/>
              <a:ext cx="1414463" cy="434975"/>
              <a:chOff x="0" y="0"/>
              <a:chExt cx="891" cy="273"/>
            </a:xfrm>
          </p:grpSpPr>
          <p:sp>
            <p:nvSpPr>
              <p:cNvPr id="53" name="AutoShape 23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4" name="Rectangle 24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Network</a:t>
                </a:r>
              </a:p>
            </p:txBody>
          </p:sp>
        </p:grpSp>
      </p:grpSp>
      <p:grpSp>
        <p:nvGrpSpPr>
          <p:cNvPr id="59" name="Grouper 58"/>
          <p:cNvGrpSpPr/>
          <p:nvPr/>
        </p:nvGrpSpPr>
        <p:grpSpPr>
          <a:xfrm>
            <a:off x="2638231" y="4915047"/>
            <a:ext cx="1414463" cy="885825"/>
            <a:chOff x="7118350" y="2394743"/>
            <a:chExt cx="1414463" cy="885825"/>
          </a:xfrm>
        </p:grpSpPr>
        <p:grpSp>
          <p:nvGrpSpPr>
            <p:cNvPr id="60" name="Group 4"/>
            <p:cNvGrpSpPr>
              <a:grpSpLocks/>
            </p:cNvGrpSpPr>
            <p:nvPr/>
          </p:nvGrpSpPr>
          <p:grpSpPr bwMode="auto">
            <a:xfrm>
              <a:off x="7118350" y="2845593"/>
              <a:ext cx="1414463" cy="434975"/>
              <a:chOff x="0" y="0"/>
              <a:chExt cx="891" cy="273"/>
            </a:xfrm>
          </p:grpSpPr>
          <p:sp>
            <p:nvSpPr>
              <p:cNvPr id="64" name="AutoShape 5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5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grpSp>
          <p:nvGrpSpPr>
            <p:cNvPr id="61" name="Group 13"/>
            <p:cNvGrpSpPr>
              <a:grpSpLocks/>
            </p:cNvGrpSpPr>
            <p:nvPr/>
          </p:nvGrpSpPr>
          <p:grpSpPr bwMode="auto">
            <a:xfrm>
              <a:off x="7118350" y="2394743"/>
              <a:ext cx="1414463" cy="433387"/>
              <a:chOff x="0" y="0"/>
              <a:chExt cx="891" cy="273"/>
            </a:xfrm>
          </p:grpSpPr>
          <p:sp>
            <p:nvSpPr>
              <p:cNvPr id="62" name="AutoShape 14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3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 err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  <a:endParaRPr lang="en-US"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</p:grpSp>
      </p:grpSp>
      <p:cxnSp>
        <p:nvCxnSpPr>
          <p:cNvPr id="66" name="Connecteur droit avec flèche 65"/>
          <p:cNvCxnSpPr>
            <a:cxnSpLocks/>
          </p:cNvCxnSpPr>
          <p:nvPr/>
        </p:nvCxnSpPr>
        <p:spPr>
          <a:xfrm>
            <a:off x="2219325" y="4245327"/>
            <a:ext cx="41529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ZoneTexte 66"/>
          <p:cNvSpPr txBox="1"/>
          <p:nvPr/>
        </p:nvSpPr>
        <p:spPr>
          <a:xfrm>
            <a:off x="3885178" y="3907467"/>
            <a:ext cx="53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TCP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581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 reality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4651375"/>
            <a:ext cx="8229600" cy="1474788"/>
          </a:xfrm>
        </p:spPr>
        <p:txBody>
          <a:bodyPr/>
          <a:lstStyle/>
          <a:p>
            <a:pPr lvl="1"/>
            <a:r>
              <a:rPr lang="fr-FR" dirty="0" err="1"/>
              <a:t>almost</a:t>
            </a:r>
            <a:r>
              <a:rPr lang="fr-FR" dirty="0"/>
              <a:t> as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middleboxes</a:t>
            </a:r>
            <a:r>
              <a:rPr lang="fr-FR" dirty="0"/>
              <a:t> as </a:t>
            </a:r>
            <a:r>
              <a:rPr lang="fr-FR" dirty="0" err="1"/>
              <a:t>routers</a:t>
            </a:r>
            <a:endParaRPr lang="fr-FR" dirty="0"/>
          </a:p>
          <a:p>
            <a:pPr lvl="1"/>
            <a:r>
              <a:rPr lang="fr-FR" dirty="0" err="1"/>
              <a:t>various</a:t>
            </a:r>
            <a:r>
              <a:rPr lang="fr-FR" dirty="0"/>
              <a:t> types of </a:t>
            </a:r>
            <a:r>
              <a:rPr lang="fr-FR" dirty="0" err="1"/>
              <a:t>middleboxes</a:t>
            </a:r>
            <a:r>
              <a:rPr lang="fr-FR" dirty="0"/>
              <a:t> are </a:t>
            </a:r>
            <a:r>
              <a:rPr lang="fr-FR" dirty="0" err="1"/>
              <a:t>deployed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914400" y="5660198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Sherry, Justine, et al. "</a:t>
            </a:r>
            <a:r>
              <a:rPr lang="fr-FR" sz="1400" i="1" dirty="0" err="1"/>
              <a:t>Making</a:t>
            </a:r>
            <a:r>
              <a:rPr lang="fr-FR" sz="1400" i="1" dirty="0"/>
              <a:t> </a:t>
            </a:r>
            <a:r>
              <a:rPr lang="fr-FR" sz="1400" i="1" dirty="0" err="1"/>
              <a:t>middleboxes</a:t>
            </a:r>
            <a:r>
              <a:rPr lang="fr-FR" sz="1400" i="1" dirty="0"/>
              <a:t> </a:t>
            </a:r>
            <a:r>
              <a:rPr lang="fr-FR" sz="1400" i="1" dirty="0" err="1"/>
              <a:t>someone</a:t>
            </a:r>
            <a:r>
              <a:rPr lang="fr-FR" sz="1400" i="1" dirty="0"/>
              <a:t> </a:t>
            </a:r>
            <a:r>
              <a:rPr lang="fr-FR" sz="1400" i="1" dirty="0" err="1"/>
              <a:t>else's</a:t>
            </a:r>
            <a:r>
              <a:rPr lang="fr-FR" sz="1400" i="1" dirty="0"/>
              <a:t> </a:t>
            </a:r>
            <a:r>
              <a:rPr lang="fr-FR" sz="1400" i="1" dirty="0" err="1"/>
              <a:t>problem</a:t>
            </a:r>
            <a:r>
              <a:rPr lang="fr-FR" sz="1400" i="1" dirty="0"/>
              <a:t>: Network </a:t>
            </a:r>
            <a:r>
              <a:rPr lang="fr-FR" sz="1400" i="1" dirty="0" err="1"/>
              <a:t>processing</a:t>
            </a:r>
            <a:r>
              <a:rPr lang="fr-FR" sz="1400" i="1" dirty="0"/>
              <a:t> as a </a:t>
            </a:r>
            <a:r>
              <a:rPr lang="fr-FR" sz="1400" i="1" dirty="0" err="1"/>
              <a:t>cloud</a:t>
            </a:r>
            <a:r>
              <a:rPr lang="fr-FR" sz="1400" i="1" dirty="0"/>
              <a:t> service</a:t>
            </a:r>
            <a:r>
              <a:rPr lang="fr-FR" sz="1400" dirty="0"/>
              <a:t>." </a:t>
            </a:r>
            <a:r>
              <a:rPr lang="fr-FR" sz="1400" dirty="0" err="1"/>
              <a:t>Proceedings</a:t>
            </a:r>
            <a:r>
              <a:rPr lang="fr-FR" sz="1400" dirty="0"/>
              <a:t> of the ACM SIGCOMM 2012 </a:t>
            </a:r>
            <a:r>
              <a:rPr lang="fr-FR" sz="1400" dirty="0" err="1"/>
              <a:t>conference</a:t>
            </a:r>
            <a:r>
              <a:rPr lang="fr-FR" sz="1400" dirty="0"/>
              <a:t>. ACM, 2012.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949"/>
            <a:ext cx="9309430" cy="2733675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2174875" y="1758949"/>
            <a:ext cx="1238250" cy="235267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9A365-08BB-D74B-86D9-E029C6F26996}"/>
              </a:ext>
            </a:extLst>
          </p:cNvPr>
          <p:cNvSpPr/>
          <p:nvPr/>
        </p:nvSpPr>
        <p:spPr>
          <a:xfrm>
            <a:off x="946801" y="6240673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Honda, </a:t>
            </a:r>
            <a:r>
              <a:rPr lang="fr-FR" sz="1400" dirty="0" err="1"/>
              <a:t>Michio</a:t>
            </a:r>
            <a:r>
              <a:rPr lang="fr-FR" sz="1400" dirty="0"/>
              <a:t>, et al. "</a:t>
            </a:r>
            <a:r>
              <a:rPr lang="fr-FR" sz="1400" i="1" dirty="0"/>
              <a:t>Is </a:t>
            </a:r>
            <a:r>
              <a:rPr lang="fr-FR" sz="1400" i="1" dirty="0" err="1"/>
              <a:t>it</a:t>
            </a:r>
            <a:r>
              <a:rPr lang="fr-FR" sz="1400" i="1" dirty="0"/>
              <a:t> </a:t>
            </a:r>
            <a:r>
              <a:rPr lang="fr-FR" sz="1400" i="1" dirty="0" err="1"/>
              <a:t>still</a:t>
            </a:r>
            <a:r>
              <a:rPr lang="fr-FR" sz="1400" i="1" dirty="0"/>
              <a:t> possible to </a:t>
            </a:r>
            <a:r>
              <a:rPr lang="fr-FR" sz="1400" i="1" dirty="0" err="1"/>
              <a:t>extend</a:t>
            </a:r>
            <a:r>
              <a:rPr lang="fr-FR" sz="1400" i="1" dirty="0"/>
              <a:t> TCP?</a:t>
            </a:r>
            <a:r>
              <a:rPr lang="fr-FR" sz="1400" dirty="0"/>
              <a:t>" </a:t>
            </a:r>
            <a:r>
              <a:rPr lang="fr-FR" sz="1400" dirty="0" err="1"/>
              <a:t>Proceedings</a:t>
            </a:r>
            <a:r>
              <a:rPr lang="fr-FR" sz="1400" dirty="0"/>
              <a:t> of the 2011 ACM SIGCOMM </a:t>
            </a:r>
            <a:r>
              <a:rPr lang="fr-FR" sz="1400" dirty="0" err="1"/>
              <a:t>conference</a:t>
            </a:r>
            <a:r>
              <a:rPr lang="fr-FR" sz="1400" dirty="0"/>
              <a:t> on Internet </a:t>
            </a:r>
            <a:r>
              <a:rPr lang="fr-FR" sz="1400" dirty="0" err="1"/>
              <a:t>measurement</a:t>
            </a:r>
            <a:r>
              <a:rPr lang="fr-FR" sz="1400" dirty="0"/>
              <a:t> </a:t>
            </a:r>
            <a:r>
              <a:rPr lang="fr-FR" sz="1400" dirty="0" err="1"/>
              <a:t>conference</a:t>
            </a:r>
            <a:r>
              <a:rPr lang="fr-FR" sz="1400" dirty="0"/>
              <a:t>. ACM, 2011.</a:t>
            </a:r>
          </a:p>
        </p:txBody>
      </p:sp>
    </p:spTree>
    <p:extLst>
      <p:ext uri="{BB962C8B-B14F-4D97-AF65-F5344CB8AC3E}">
        <p14:creationId xmlns:p14="http://schemas.microsoft.com/office/powerpoint/2010/main" val="297003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30"/>
    </mc:Choice>
    <mc:Fallback>
      <p:transition spd="slow" advTm="4613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middlebox</a:t>
            </a:r>
            <a:r>
              <a:rPr lang="fr-FR" dirty="0"/>
              <a:t> zoo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9250" y="6328460"/>
            <a:ext cx="558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http://</a:t>
            </a:r>
            <a:r>
              <a:rPr lang="fr-FR" sz="1400" dirty="0" err="1"/>
              <a:t>www.cisco.com</a:t>
            </a:r>
            <a:r>
              <a:rPr lang="fr-FR" sz="1400" dirty="0"/>
              <a:t>/web/about/ac50/ac47/2.html</a:t>
            </a:r>
          </a:p>
        </p:txBody>
      </p:sp>
      <p:pic>
        <p:nvPicPr>
          <p:cNvPr id="9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354138"/>
            <a:ext cx="10461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3"/>
          <p:cNvSpPr>
            <a:spLocks noChangeArrowheads="1"/>
          </p:cNvSpPr>
          <p:nvPr/>
        </p:nvSpPr>
        <p:spPr bwMode="auto">
          <a:xfrm>
            <a:off x="1885950" y="1454150"/>
            <a:ext cx="12652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48" tIns="51774" rIns="103548" bIns="51774">
            <a:spAutoFit/>
          </a:bodyPr>
          <a:lstStyle/>
          <a:p>
            <a:pPr algn="l" defTabSz="1028700"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Web Security Appliance</a:t>
            </a:r>
          </a:p>
        </p:txBody>
      </p:sp>
      <p:pic>
        <p:nvPicPr>
          <p:cNvPr id="11" name="Picture 55" descr="NAC Appli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8" y="1465263"/>
            <a:ext cx="1176337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6"/>
          <p:cNvSpPr txBox="1">
            <a:spLocks noChangeArrowheads="1"/>
          </p:cNvSpPr>
          <p:nvPr/>
        </p:nvSpPr>
        <p:spPr bwMode="auto">
          <a:xfrm>
            <a:off x="7067550" y="2386013"/>
            <a:ext cx="160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48" tIns="51774" rIns="103548" bIns="51774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10287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287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287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287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10287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10287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10287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10287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NAC Appliance</a:t>
            </a:r>
          </a:p>
        </p:txBody>
      </p:sp>
      <p:pic>
        <p:nvPicPr>
          <p:cNvPr id="13" name="Picture 39" descr="ACE_XML_Gatew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359150"/>
            <a:ext cx="96043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0"/>
          <p:cNvSpPr>
            <a:spLocks noChangeArrowheads="1"/>
          </p:cNvSpPr>
          <p:nvPr/>
        </p:nvSpPr>
        <p:spPr bwMode="auto">
          <a:xfrm>
            <a:off x="1736725" y="3390900"/>
            <a:ext cx="1381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48" tIns="51774" rIns="103548" bIns="51774">
            <a:spAutoFit/>
          </a:bodyPr>
          <a:lstStyle/>
          <a:p>
            <a:pPr algn="l" defTabSz="1028700"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ACE XML</a:t>
            </a:r>
            <a:br>
              <a:rPr lang="en-US" sz="1400"/>
            </a:br>
            <a:r>
              <a:rPr lang="en-US" sz="1400"/>
              <a:t>Gateway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387850" y="4778376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48" tIns="51774" rIns="103548" bIns="51774">
            <a:spAutoFit/>
          </a:bodyPr>
          <a:lstStyle>
            <a:lvl1pPr defTabSz="10287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10287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287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287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287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10287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10287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10287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10287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Streamer</a:t>
            </a:r>
          </a:p>
        </p:txBody>
      </p:sp>
      <p:pic>
        <p:nvPicPr>
          <p:cNvPr id="16" name="Picture 34" descr="Streamer-v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4554538"/>
            <a:ext cx="10414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VPNConcentratorAug20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1327151"/>
            <a:ext cx="9239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4384675" y="1479551"/>
            <a:ext cx="15414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48" tIns="51774" rIns="103548" bIns="51774">
            <a:spAutoFit/>
          </a:bodyPr>
          <a:lstStyle/>
          <a:p>
            <a:pPr algn="l" defTabSz="1028700"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VPN Concentrator</a:t>
            </a:r>
          </a:p>
        </p:txBody>
      </p:sp>
      <p:pic>
        <p:nvPicPr>
          <p:cNvPr id="19" name="Picture 47" descr="SSL Termina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178051"/>
            <a:ext cx="93186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48"/>
          <p:cNvSpPr>
            <a:spLocks noChangeArrowheads="1"/>
          </p:cNvSpPr>
          <p:nvPr/>
        </p:nvSpPr>
        <p:spPr bwMode="auto">
          <a:xfrm>
            <a:off x="4376737" y="2349501"/>
            <a:ext cx="15414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48" tIns="51774" rIns="103548" bIns="51774">
            <a:spAutoFit/>
          </a:bodyPr>
          <a:lstStyle/>
          <a:p>
            <a:pPr algn="l" defTabSz="1028700"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SSL</a:t>
            </a:r>
            <a:br>
              <a:rPr lang="en-US" sz="1400"/>
            </a:br>
            <a:r>
              <a:rPr lang="en-US" sz="1400"/>
              <a:t>Terminator</a:t>
            </a:r>
          </a:p>
        </p:txBody>
      </p:sp>
      <p:pic>
        <p:nvPicPr>
          <p:cNvPr id="21" name="Picture 11" descr="IOSfirew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3173414"/>
            <a:ext cx="850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7404100" y="3328989"/>
            <a:ext cx="15414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48" tIns="51774" rIns="103548" bIns="51774">
            <a:spAutoFit/>
          </a:bodyPr>
          <a:lstStyle/>
          <a:p>
            <a:pPr algn="l" defTabSz="1028700"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Cisco IOS Firewall</a:t>
            </a:r>
          </a:p>
        </p:txBody>
      </p:sp>
      <p:pic>
        <p:nvPicPr>
          <p:cNvPr id="23" name="Picture 31" descr="IP_TelephonyRout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" y="4454525"/>
            <a:ext cx="9493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32"/>
          <p:cNvSpPr>
            <a:spLocks noChangeArrowheads="1"/>
          </p:cNvSpPr>
          <p:nvPr/>
        </p:nvSpPr>
        <p:spPr bwMode="auto">
          <a:xfrm>
            <a:off x="1589087" y="4625975"/>
            <a:ext cx="15414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48" tIns="51774" rIns="103548" bIns="51774">
            <a:spAutoFit/>
          </a:bodyPr>
          <a:lstStyle/>
          <a:p>
            <a:pPr algn="l" defTabSz="1028700"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IP Telephony Router</a:t>
            </a:r>
          </a:p>
        </p:txBody>
      </p:sp>
      <p:sp>
        <p:nvSpPr>
          <p:cNvPr id="25" name="Rectangle 33"/>
          <p:cNvSpPr>
            <a:spLocks noChangeArrowheads="1"/>
          </p:cNvSpPr>
          <p:nvPr/>
        </p:nvSpPr>
        <p:spPr bwMode="auto">
          <a:xfrm>
            <a:off x="4937125" y="3457575"/>
            <a:ext cx="16002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48" tIns="51774" rIns="103548" bIns="51774">
            <a:spAutoFit/>
          </a:bodyPr>
          <a:lstStyle/>
          <a:p>
            <a:pPr algn="l" defTabSz="1028700"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PIX Firewall</a:t>
            </a:r>
            <a:br>
              <a:rPr lang="en-US" sz="1400"/>
            </a:br>
            <a:r>
              <a:rPr lang="en-US" sz="1400"/>
              <a:t>Right and Left</a:t>
            </a:r>
          </a:p>
        </p:txBody>
      </p:sp>
      <p:pic>
        <p:nvPicPr>
          <p:cNvPr id="26" name="Picture 3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455988"/>
            <a:ext cx="9286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3455988"/>
            <a:ext cx="9271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53"/>
          <p:cNvSpPr>
            <a:spLocks noChangeArrowheads="1"/>
          </p:cNvSpPr>
          <p:nvPr/>
        </p:nvSpPr>
        <p:spPr bwMode="auto">
          <a:xfrm>
            <a:off x="7083425" y="4733926"/>
            <a:ext cx="121761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48" tIns="51774" rIns="103548" bIns="51774">
            <a:spAutoFit/>
          </a:bodyPr>
          <a:lstStyle/>
          <a:p>
            <a:pPr algn="l" defTabSz="1028700"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Voice Gateway</a:t>
            </a:r>
          </a:p>
        </p:txBody>
      </p:sp>
      <p:pic>
        <p:nvPicPr>
          <p:cNvPr id="29" name="Picture 13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4633913"/>
            <a:ext cx="7842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1581149" y="5729288"/>
            <a:ext cx="12001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48" tIns="51774" rIns="103548" bIns="51774">
            <a:spAutoFit/>
          </a:bodyPr>
          <a:lstStyle/>
          <a:p>
            <a:pPr algn="l" defTabSz="1028700"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Content Engine</a:t>
            </a:r>
          </a:p>
        </p:txBody>
      </p:sp>
      <p:pic>
        <p:nvPicPr>
          <p:cNvPr id="31" name="Picture 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" y="5576888"/>
            <a:ext cx="11525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26"/>
          <p:cNvSpPr>
            <a:spLocks noChangeArrowheads="1"/>
          </p:cNvSpPr>
          <p:nvPr/>
        </p:nvSpPr>
        <p:spPr bwMode="auto">
          <a:xfrm>
            <a:off x="4333875" y="5576888"/>
            <a:ext cx="12001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48" tIns="51774" rIns="103548" bIns="51774">
            <a:spAutoFit/>
          </a:bodyPr>
          <a:lstStyle/>
          <a:p>
            <a:pPr algn="l" defTabSz="1028700">
              <a:lnSpc>
                <a:spcPct val="100000"/>
              </a:lnSpc>
              <a:spcBef>
                <a:spcPct val="50000"/>
              </a:spcBef>
            </a:pPr>
            <a:r>
              <a:rPr lang="en-US" sz="1400"/>
              <a:t>NAT</a:t>
            </a:r>
          </a:p>
        </p:txBody>
      </p:sp>
      <p:pic>
        <p:nvPicPr>
          <p:cNvPr id="33" name="Picture 27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7" y="5576888"/>
            <a:ext cx="1077913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42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47"/>
    </mc:Choice>
    <mc:Fallback>
      <p:transition spd="slow" advTm="1894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TCP segments </a:t>
            </a:r>
            <a:r>
              <a:rPr lang="fr-FR" err="1"/>
              <a:t>processed</a:t>
            </a:r>
            <a:r>
              <a:rPr lang="fr-FR"/>
              <a:t> by a router</a:t>
            </a:r>
          </a:p>
        </p:txBody>
      </p:sp>
      <p:grpSp>
        <p:nvGrpSpPr>
          <p:cNvPr id="51" name="Grouper 50"/>
          <p:cNvGrpSpPr/>
          <p:nvPr/>
        </p:nvGrpSpPr>
        <p:grpSpPr>
          <a:xfrm>
            <a:off x="533400" y="1709738"/>
            <a:ext cx="3448050" cy="4613275"/>
            <a:chOff x="739775" y="2006601"/>
            <a:chExt cx="3448050" cy="4613275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739775" y="3622676"/>
              <a:ext cx="3444875" cy="1611312"/>
              <a:chOff x="0" y="0"/>
              <a:chExt cx="2170" cy="1015"/>
            </a:xfrm>
          </p:grpSpPr>
          <p:sp>
            <p:nvSpPr>
              <p:cNvPr id="5" name="AutoShape 6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" name="AutoShape 7"/>
              <p:cNvSpPr>
                <a:spLocks/>
              </p:cNvSpPr>
              <p:nvPr/>
            </p:nvSpPr>
            <p:spPr bwMode="auto">
              <a:xfrm>
                <a:off x="0" y="203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" name="AutoShape 8"/>
              <p:cNvSpPr>
                <a:spLocks/>
              </p:cNvSpPr>
              <p:nvPr/>
            </p:nvSpPr>
            <p:spPr bwMode="auto">
              <a:xfrm>
                <a:off x="0" y="406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" name="AutoShape 9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" name="AutoShape 10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10" name="Rectangle 11"/>
            <p:cNvSpPr>
              <a:spLocks/>
            </p:cNvSpPr>
            <p:nvPr/>
          </p:nvSpPr>
          <p:spPr bwMode="auto">
            <a:xfrm>
              <a:off x="1062038" y="3676651"/>
              <a:ext cx="9302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port</a:t>
              </a:r>
            </a:p>
          </p:txBody>
        </p:sp>
        <p:sp>
          <p:nvSpPr>
            <p:cNvPr id="11" name="Rectangle 12"/>
            <p:cNvSpPr>
              <a:spLocks/>
            </p:cNvSpPr>
            <p:nvPr/>
          </p:nvSpPr>
          <p:spPr bwMode="auto">
            <a:xfrm>
              <a:off x="2692400" y="3676651"/>
              <a:ext cx="12573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port</a:t>
              </a: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2498725" y="3640138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Rectangle 14"/>
            <p:cNvSpPr>
              <a:spLocks/>
            </p:cNvSpPr>
            <p:nvPr/>
          </p:nvSpPr>
          <p:spPr bwMode="auto">
            <a:xfrm>
              <a:off x="1093788" y="4987926"/>
              <a:ext cx="85248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2501900" y="49149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Rectangle 16"/>
            <p:cNvSpPr>
              <a:spLocks/>
            </p:cNvSpPr>
            <p:nvPr/>
          </p:nvSpPr>
          <p:spPr bwMode="auto">
            <a:xfrm>
              <a:off x="2820988" y="4965701"/>
              <a:ext cx="11382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Urgent pointer</a:t>
              </a:r>
            </a:p>
          </p:txBody>
        </p:sp>
        <p:sp>
          <p:nvSpPr>
            <p:cNvPr id="16" name="Rectangle 17"/>
            <p:cNvSpPr>
              <a:spLocks/>
            </p:cNvSpPr>
            <p:nvPr/>
          </p:nvSpPr>
          <p:spPr bwMode="auto">
            <a:xfrm>
              <a:off x="777875" y="4643438"/>
              <a:ext cx="1735138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THL  Reserved  Flags</a:t>
              </a:r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2501900" y="46101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1123950" y="4595813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1998663" y="4598988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Rectangle 21"/>
            <p:cNvSpPr>
              <a:spLocks/>
            </p:cNvSpPr>
            <p:nvPr/>
          </p:nvSpPr>
          <p:spPr bwMode="auto">
            <a:xfrm>
              <a:off x="1554163" y="4322763"/>
              <a:ext cx="20177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Acknowledgment number</a:t>
              </a:r>
            </a:p>
          </p:txBody>
        </p:sp>
        <p:sp>
          <p:nvSpPr>
            <p:cNvPr id="21" name="Rectangle 22"/>
            <p:cNvSpPr>
              <a:spLocks/>
            </p:cNvSpPr>
            <p:nvPr/>
          </p:nvSpPr>
          <p:spPr bwMode="auto">
            <a:xfrm>
              <a:off x="1554163" y="4000501"/>
              <a:ext cx="14652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Sequence number</a:t>
              </a:r>
            </a:p>
          </p:txBody>
        </p:sp>
        <p:sp>
          <p:nvSpPr>
            <p:cNvPr id="22" name="Rectangle 23"/>
            <p:cNvSpPr>
              <a:spLocks/>
            </p:cNvSpPr>
            <p:nvPr/>
          </p:nvSpPr>
          <p:spPr bwMode="auto">
            <a:xfrm>
              <a:off x="2820988" y="4656138"/>
              <a:ext cx="6445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Window</a:t>
              </a:r>
            </a:p>
          </p:txBody>
        </p:sp>
        <p:grpSp>
          <p:nvGrpSpPr>
            <p:cNvPr id="23" name="Group 24"/>
            <p:cNvGrpSpPr>
              <a:grpSpLocks/>
            </p:cNvGrpSpPr>
            <p:nvPr/>
          </p:nvGrpSpPr>
          <p:grpSpPr bwMode="auto">
            <a:xfrm>
              <a:off x="742950" y="2014538"/>
              <a:ext cx="3444875" cy="1611313"/>
              <a:chOff x="0" y="0"/>
              <a:chExt cx="2170" cy="1015"/>
            </a:xfrm>
          </p:grpSpPr>
          <p:sp>
            <p:nvSpPr>
              <p:cNvPr id="24" name="AutoShape 25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5" name="AutoShape 26"/>
              <p:cNvSpPr>
                <a:spLocks/>
              </p:cNvSpPr>
              <p:nvPr/>
            </p:nvSpPr>
            <p:spPr bwMode="auto">
              <a:xfrm>
                <a:off x="0" y="204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6" name="AutoShape 27"/>
              <p:cNvSpPr>
                <a:spLocks/>
              </p:cNvSpPr>
              <p:nvPr/>
            </p:nvSpPr>
            <p:spPr bwMode="auto">
              <a:xfrm>
                <a:off x="0" y="407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7" name="AutoShape 28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8" name="AutoShape 29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29" name="Rectangle 30"/>
            <p:cNvSpPr>
              <a:spLocks/>
            </p:cNvSpPr>
            <p:nvPr/>
          </p:nvSpPr>
          <p:spPr bwMode="auto">
            <a:xfrm>
              <a:off x="828675" y="2068513"/>
              <a:ext cx="14478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err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Ver</a:t>
              </a: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IHL       </a:t>
              </a:r>
              <a:r>
                <a:rPr lang="en-US"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</a:t>
              </a:r>
              <a:r>
                <a:rPr lang="en-US" sz="1400" err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ToS</a:t>
              </a:r>
              <a:endParaRPr lang="en-US" sz="14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" name="Rectangle 31"/>
            <p:cNvSpPr>
              <a:spLocks/>
            </p:cNvSpPr>
            <p:nvPr/>
          </p:nvSpPr>
          <p:spPr bwMode="auto">
            <a:xfrm>
              <a:off x="2862263" y="2070101"/>
              <a:ext cx="9207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Total length</a:t>
              </a:r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>
              <a:off x="2487613" y="2006601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Rectangle 33"/>
            <p:cNvSpPr>
              <a:spLocks/>
            </p:cNvSpPr>
            <p:nvPr/>
          </p:nvSpPr>
          <p:spPr bwMode="auto">
            <a:xfrm>
              <a:off x="2840038" y="2711451"/>
              <a:ext cx="85248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33" name="Rectangle 34"/>
            <p:cNvSpPr>
              <a:spLocks/>
            </p:cNvSpPr>
            <p:nvPr/>
          </p:nvSpPr>
          <p:spPr bwMode="auto">
            <a:xfrm>
              <a:off x="914400" y="2717801"/>
              <a:ext cx="15144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TTL       Protocol</a:t>
              </a:r>
            </a:p>
          </p:txBody>
        </p:sp>
        <p:sp>
          <p:nvSpPr>
            <p:cNvPr id="34" name="Rectangle 35"/>
            <p:cNvSpPr>
              <a:spLocks/>
            </p:cNvSpPr>
            <p:nvPr/>
          </p:nvSpPr>
          <p:spPr bwMode="auto">
            <a:xfrm>
              <a:off x="2549525" y="2408238"/>
              <a:ext cx="14319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Flags Frag. Offset</a:t>
              </a:r>
            </a:p>
          </p:txBody>
        </p:sp>
        <p:sp>
          <p:nvSpPr>
            <p:cNvPr id="35" name="Rectangle 36"/>
            <p:cNvSpPr>
              <a:spLocks/>
            </p:cNvSpPr>
            <p:nvPr/>
          </p:nvSpPr>
          <p:spPr bwMode="auto">
            <a:xfrm>
              <a:off x="1625600" y="3041651"/>
              <a:ext cx="15208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IP address </a:t>
              </a:r>
            </a:p>
          </p:txBody>
        </p:sp>
        <p:sp>
          <p:nvSpPr>
            <p:cNvPr id="36" name="Rectangle 37"/>
            <p:cNvSpPr>
              <a:spLocks/>
            </p:cNvSpPr>
            <p:nvPr/>
          </p:nvSpPr>
          <p:spPr bwMode="auto">
            <a:xfrm>
              <a:off x="1114425" y="2406651"/>
              <a:ext cx="10096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Identification</a:t>
              </a:r>
            </a:p>
          </p:txBody>
        </p:sp>
        <p:sp>
          <p:nvSpPr>
            <p:cNvPr id="37" name="Line 38"/>
            <p:cNvSpPr>
              <a:spLocks noChangeShapeType="1"/>
            </p:cNvSpPr>
            <p:nvPr/>
          </p:nvSpPr>
          <p:spPr bwMode="auto">
            <a:xfrm>
              <a:off x="1168400" y="2028826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>
              <a:off x="1708150" y="2028826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40"/>
            <p:cNvSpPr>
              <a:spLocks noChangeShapeType="1"/>
            </p:cNvSpPr>
            <p:nvPr/>
          </p:nvSpPr>
          <p:spPr bwMode="auto">
            <a:xfrm>
              <a:off x="2484438" y="2355851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>
              <a:off x="3003550" y="235585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>
              <a:off x="2484438" y="2670176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>
              <a:off x="1704975" y="26797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Rectangle 44"/>
            <p:cNvSpPr>
              <a:spLocks/>
            </p:cNvSpPr>
            <p:nvPr/>
          </p:nvSpPr>
          <p:spPr bwMode="auto">
            <a:xfrm>
              <a:off x="1446213" y="3355976"/>
              <a:ext cx="18462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IP address </a:t>
              </a:r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>
              <a:off x="742950" y="5060951"/>
              <a:ext cx="1588" cy="4587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46"/>
            <p:cNvSpPr>
              <a:spLocks noChangeShapeType="1"/>
            </p:cNvSpPr>
            <p:nvPr/>
          </p:nvSpPr>
          <p:spPr bwMode="auto">
            <a:xfrm>
              <a:off x="4186238" y="5062538"/>
              <a:ext cx="1587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AutoShape 47"/>
            <p:cNvSpPr>
              <a:spLocks/>
            </p:cNvSpPr>
            <p:nvPr/>
          </p:nvSpPr>
          <p:spPr bwMode="auto">
            <a:xfrm>
              <a:off x="742950" y="5235576"/>
              <a:ext cx="3441700" cy="1384300"/>
            </a:xfrm>
            <a:prstGeom prst="roundRect">
              <a:avLst>
                <a:gd name="adj" fmla="val 106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47" name="Rectangle 48"/>
            <p:cNvSpPr>
              <a:spLocks/>
            </p:cNvSpPr>
            <p:nvPr/>
          </p:nvSpPr>
          <p:spPr bwMode="auto">
            <a:xfrm>
              <a:off x="2257425" y="6107113"/>
              <a:ext cx="6540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Payload</a:t>
              </a:r>
            </a:p>
          </p:txBody>
        </p:sp>
        <p:sp>
          <p:nvSpPr>
            <p:cNvPr id="48" name="Rectangle 49"/>
            <p:cNvSpPr>
              <a:spLocks/>
            </p:cNvSpPr>
            <p:nvPr/>
          </p:nvSpPr>
          <p:spPr bwMode="auto">
            <a:xfrm>
              <a:off x="2152650" y="5259388"/>
              <a:ext cx="656868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i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Options</a:t>
              </a:r>
            </a:p>
          </p:txBody>
        </p:sp>
        <p:sp>
          <p:nvSpPr>
            <p:cNvPr id="49" name="Rectangle 50"/>
            <p:cNvSpPr>
              <a:spLocks/>
            </p:cNvSpPr>
            <p:nvPr/>
          </p:nvSpPr>
          <p:spPr bwMode="auto">
            <a:xfrm>
              <a:off x="2152650" y="5602288"/>
              <a:ext cx="0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endParaRPr lang="en-US" sz="1400" i="1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0" name="Line 51"/>
            <p:cNvSpPr>
              <a:spLocks noChangeShapeType="1"/>
            </p:cNvSpPr>
            <p:nvPr/>
          </p:nvSpPr>
          <p:spPr bwMode="auto">
            <a:xfrm rot="10800000" flipH="1">
              <a:off x="762000" y="5545138"/>
              <a:ext cx="3400425" cy="9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52" name="Image 51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69" y="3059113"/>
            <a:ext cx="1078429" cy="793561"/>
          </a:xfrm>
          <a:prstGeom prst="rect">
            <a:avLst/>
          </a:prstGeom>
        </p:spPr>
      </p:pic>
      <p:cxnSp>
        <p:nvCxnSpPr>
          <p:cNvPr id="54" name="Connecteur droit avec flèche 53"/>
          <p:cNvCxnSpPr/>
          <p:nvPr/>
        </p:nvCxnSpPr>
        <p:spPr>
          <a:xfrm>
            <a:off x="4192369" y="4241800"/>
            <a:ext cx="107842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Grouper 54"/>
          <p:cNvGrpSpPr/>
          <p:nvPr/>
        </p:nvGrpSpPr>
        <p:grpSpPr>
          <a:xfrm>
            <a:off x="5464175" y="1719262"/>
            <a:ext cx="3448050" cy="4613275"/>
            <a:chOff x="739775" y="2006601"/>
            <a:chExt cx="3448050" cy="4613275"/>
          </a:xfrm>
        </p:grpSpPr>
        <p:grpSp>
          <p:nvGrpSpPr>
            <p:cNvPr id="56" name="Group 5"/>
            <p:cNvGrpSpPr>
              <a:grpSpLocks/>
            </p:cNvGrpSpPr>
            <p:nvPr/>
          </p:nvGrpSpPr>
          <p:grpSpPr bwMode="auto">
            <a:xfrm>
              <a:off x="739775" y="3622676"/>
              <a:ext cx="3444875" cy="1611312"/>
              <a:chOff x="0" y="0"/>
              <a:chExt cx="2170" cy="1015"/>
            </a:xfrm>
          </p:grpSpPr>
          <p:sp>
            <p:nvSpPr>
              <p:cNvPr id="98" name="AutoShape 6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9" name="AutoShape 7"/>
              <p:cNvSpPr>
                <a:spLocks/>
              </p:cNvSpPr>
              <p:nvPr/>
            </p:nvSpPr>
            <p:spPr bwMode="auto">
              <a:xfrm>
                <a:off x="0" y="203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00" name="AutoShape 8"/>
              <p:cNvSpPr>
                <a:spLocks/>
              </p:cNvSpPr>
              <p:nvPr/>
            </p:nvSpPr>
            <p:spPr bwMode="auto">
              <a:xfrm>
                <a:off x="0" y="406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01" name="AutoShape 9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02" name="AutoShape 10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57" name="Rectangle 11"/>
            <p:cNvSpPr>
              <a:spLocks/>
            </p:cNvSpPr>
            <p:nvPr/>
          </p:nvSpPr>
          <p:spPr bwMode="auto">
            <a:xfrm>
              <a:off x="1062038" y="3676651"/>
              <a:ext cx="9302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port</a:t>
              </a:r>
            </a:p>
          </p:txBody>
        </p:sp>
        <p:sp>
          <p:nvSpPr>
            <p:cNvPr id="58" name="Rectangle 12"/>
            <p:cNvSpPr>
              <a:spLocks/>
            </p:cNvSpPr>
            <p:nvPr/>
          </p:nvSpPr>
          <p:spPr bwMode="auto">
            <a:xfrm>
              <a:off x="2692400" y="3676651"/>
              <a:ext cx="12573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port</a:t>
              </a:r>
            </a:p>
          </p:txBody>
        </p:sp>
        <p:sp>
          <p:nvSpPr>
            <p:cNvPr id="59" name="Line 13"/>
            <p:cNvSpPr>
              <a:spLocks noChangeShapeType="1"/>
            </p:cNvSpPr>
            <p:nvPr/>
          </p:nvSpPr>
          <p:spPr bwMode="auto">
            <a:xfrm>
              <a:off x="2498725" y="3640138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Rectangle 14"/>
            <p:cNvSpPr>
              <a:spLocks/>
            </p:cNvSpPr>
            <p:nvPr/>
          </p:nvSpPr>
          <p:spPr bwMode="auto">
            <a:xfrm>
              <a:off x="1093788" y="4987926"/>
              <a:ext cx="85248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61" name="Line 15"/>
            <p:cNvSpPr>
              <a:spLocks noChangeShapeType="1"/>
            </p:cNvSpPr>
            <p:nvPr/>
          </p:nvSpPr>
          <p:spPr bwMode="auto">
            <a:xfrm>
              <a:off x="2501900" y="49149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Rectangle 16"/>
            <p:cNvSpPr>
              <a:spLocks/>
            </p:cNvSpPr>
            <p:nvPr/>
          </p:nvSpPr>
          <p:spPr bwMode="auto">
            <a:xfrm>
              <a:off x="2820988" y="4965701"/>
              <a:ext cx="11382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Urgent pointer</a:t>
              </a:r>
            </a:p>
          </p:txBody>
        </p:sp>
        <p:sp>
          <p:nvSpPr>
            <p:cNvPr id="63" name="Rectangle 17"/>
            <p:cNvSpPr>
              <a:spLocks/>
            </p:cNvSpPr>
            <p:nvPr/>
          </p:nvSpPr>
          <p:spPr bwMode="auto">
            <a:xfrm>
              <a:off x="777875" y="4643438"/>
              <a:ext cx="1735138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THL  Reserved  Flags</a:t>
              </a:r>
            </a:p>
          </p:txBody>
        </p:sp>
        <p:sp>
          <p:nvSpPr>
            <p:cNvPr id="64" name="Line 18"/>
            <p:cNvSpPr>
              <a:spLocks noChangeShapeType="1"/>
            </p:cNvSpPr>
            <p:nvPr/>
          </p:nvSpPr>
          <p:spPr bwMode="auto">
            <a:xfrm>
              <a:off x="2501900" y="46101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19"/>
            <p:cNvSpPr>
              <a:spLocks noChangeShapeType="1"/>
            </p:cNvSpPr>
            <p:nvPr/>
          </p:nvSpPr>
          <p:spPr bwMode="auto">
            <a:xfrm>
              <a:off x="1123950" y="4595813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Line 20"/>
            <p:cNvSpPr>
              <a:spLocks noChangeShapeType="1"/>
            </p:cNvSpPr>
            <p:nvPr/>
          </p:nvSpPr>
          <p:spPr bwMode="auto">
            <a:xfrm>
              <a:off x="1998663" y="4598988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Rectangle 21"/>
            <p:cNvSpPr>
              <a:spLocks/>
            </p:cNvSpPr>
            <p:nvPr/>
          </p:nvSpPr>
          <p:spPr bwMode="auto">
            <a:xfrm>
              <a:off x="1554163" y="4322763"/>
              <a:ext cx="20177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Acknowledgment number</a:t>
              </a:r>
            </a:p>
          </p:txBody>
        </p:sp>
        <p:sp>
          <p:nvSpPr>
            <p:cNvPr id="68" name="Rectangle 22"/>
            <p:cNvSpPr>
              <a:spLocks/>
            </p:cNvSpPr>
            <p:nvPr/>
          </p:nvSpPr>
          <p:spPr bwMode="auto">
            <a:xfrm>
              <a:off x="1554163" y="4000501"/>
              <a:ext cx="14652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Sequence number</a:t>
              </a:r>
            </a:p>
          </p:txBody>
        </p:sp>
        <p:sp>
          <p:nvSpPr>
            <p:cNvPr id="69" name="Rectangle 23"/>
            <p:cNvSpPr>
              <a:spLocks/>
            </p:cNvSpPr>
            <p:nvPr/>
          </p:nvSpPr>
          <p:spPr bwMode="auto">
            <a:xfrm>
              <a:off x="2820988" y="4656138"/>
              <a:ext cx="6445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Window</a:t>
              </a:r>
            </a:p>
          </p:txBody>
        </p:sp>
        <p:grpSp>
          <p:nvGrpSpPr>
            <p:cNvPr id="70" name="Group 24"/>
            <p:cNvGrpSpPr>
              <a:grpSpLocks/>
            </p:cNvGrpSpPr>
            <p:nvPr/>
          </p:nvGrpSpPr>
          <p:grpSpPr bwMode="auto">
            <a:xfrm>
              <a:off x="742950" y="2014538"/>
              <a:ext cx="3444875" cy="1611313"/>
              <a:chOff x="0" y="0"/>
              <a:chExt cx="2170" cy="1015"/>
            </a:xfrm>
          </p:grpSpPr>
          <p:sp>
            <p:nvSpPr>
              <p:cNvPr id="93" name="AutoShape 25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4" name="AutoShape 26"/>
              <p:cNvSpPr>
                <a:spLocks/>
              </p:cNvSpPr>
              <p:nvPr/>
            </p:nvSpPr>
            <p:spPr bwMode="auto">
              <a:xfrm>
                <a:off x="0" y="204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5" name="AutoShape 27"/>
              <p:cNvSpPr>
                <a:spLocks/>
              </p:cNvSpPr>
              <p:nvPr/>
            </p:nvSpPr>
            <p:spPr bwMode="auto">
              <a:xfrm>
                <a:off x="0" y="407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6" name="AutoShape 28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7" name="AutoShape 29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71" name="Rectangle 30"/>
            <p:cNvSpPr>
              <a:spLocks/>
            </p:cNvSpPr>
            <p:nvPr/>
          </p:nvSpPr>
          <p:spPr bwMode="auto">
            <a:xfrm>
              <a:off x="828675" y="2068513"/>
              <a:ext cx="1496760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err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Ver</a:t>
              </a: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IHL       </a:t>
              </a:r>
              <a:r>
                <a:rPr lang="en-US"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</a:t>
              </a:r>
              <a:r>
                <a:rPr lang="en-US" sz="1400" b="1" i="1" err="1">
                  <a:solidFill>
                    <a:srgbClr val="FF66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ToS</a:t>
              </a:r>
              <a:endParaRPr lang="en-US" sz="1400" b="1" i="1">
                <a:solidFill>
                  <a:srgbClr val="FF66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72" name="Rectangle 31"/>
            <p:cNvSpPr>
              <a:spLocks/>
            </p:cNvSpPr>
            <p:nvPr/>
          </p:nvSpPr>
          <p:spPr bwMode="auto">
            <a:xfrm>
              <a:off x="2862263" y="2070101"/>
              <a:ext cx="1042152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 i="1">
                  <a:solidFill>
                    <a:srgbClr val="FF66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Total length</a:t>
              </a:r>
            </a:p>
          </p:txBody>
        </p:sp>
        <p:sp>
          <p:nvSpPr>
            <p:cNvPr id="73" name="Line 32"/>
            <p:cNvSpPr>
              <a:spLocks noChangeShapeType="1"/>
            </p:cNvSpPr>
            <p:nvPr/>
          </p:nvSpPr>
          <p:spPr bwMode="auto">
            <a:xfrm>
              <a:off x="2487613" y="2006601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Rectangle 33"/>
            <p:cNvSpPr>
              <a:spLocks/>
            </p:cNvSpPr>
            <p:nvPr/>
          </p:nvSpPr>
          <p:spPr bwMode="auto">
            <a:xfrm>
              <a:off x="2840038" y="2711451"/>
              <a:ext cx="908026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75" name="Rectangle 34"/>
            <p:cNvSpPr>
              <a:spLocks/>
            </p:cNvSpPr>
            <p:nvPr/>
          </p:nvSpPr>
          <p:spPr bwMode="auto">
            <a:xfrm>
              <a:off x="914400" y="2717801"/>
              <a:ext cx="1533160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</a:t>
              </a: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TTL </a:t>
              </a: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  Protocol</a:t>
              </a:r>
            </a:p>
          </p:txBody>
        </p:sp>
        <p:sp>
          <p:nvSpPr>
            <p:cNvPr id="76" name="Rectangle 35"/>
            <p:cNvSpPr>
              <a:spLocks/>
            </p:cNvSpPr>
            <p:nvPr/>
          </p:nvSpPr>
          <p:spPr bwMode="auto">
            <a:xfrm>
              <a:off x="2549525" y="2408238"/>
              <a:ext cx="1564456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 i="1">
                  <a:solidFill>
                    <a:srgbClr val="FF66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Flags Frag. Offset</a:t>
              </a:r>
            </a:p>
          </p:txBody>
        </p:sp>
        <p:sp>
          <p:nvSpPr>
            <p:cNvPr id="77" name="Rectangle 36"/>
            <p:cNvSpPr>
              <a:spLocks/>
            </p:cNvSpPr>
            <p:nvPr/>
          </p:nvSpPr>
          <p:spPr bwMode="auto">
            <a:xfrm>
              <a:off x="1625600" y="3041651"/>
              <a:ext cx="15208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IP address </a:t>
              </a:r>
            </a:p>
          </p:txBody>
        </p:sp>
        <p:sp>
          <p:nvSpPr>
            <p:cNvPr id="78" name="Rectangle 37"/>
            <p:cNvSpPr>
              <a:spLocks/>
            </p:cNvSpPr>
            <p:nvPr/>
          </p:nvSpPr>
          <p:spPr bwMode="auto">
            <a:xfrm>
              <a:off x="1114425" y="2406651"/>
              <a:ext cx="10096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Identification</a:t>
              </a:r>
            </a:p>
          </p:txBody>
        </p:sp>
        <p:sp>
          <p:nvSpPr>
            <p:cNvPr id="79" name="Line 38"/>
            <p:cNvSpPr>
              <a:spLocks noChangeShapeType="1"/>
            </p:cNvSpPr>
            <p:nvPr/>
          </p:nvSpPr>
          <p:spPr bwMode="auto">
            <a:xfrm>
              <a:off x="1168400" y="2028826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Line 39"/>
            <p:cNvSpPr>
              <a:spLocks noChangeShapeType="1"/>
            </p:cNvSpPr>
            <p:nvPr/>
          </p:nvSpPr>
          <p:spPr bwMode="auto">
            <a:xfrm>
              <a:off x="1708150" y="2028826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Line 40"/>
            <p:cNvSpPr>
              <a:spLocks noChangeShapeType="1"/>
            </p:cNvSpPr>
            <p:nvPr/>
          </p:nvSpPr>
          <p:spPr bwMode="auto">
            <a:xfrm>
              <a:off x="2484438" y="2355851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Line 41"/>
            <p:cNvSpPr>
              <a:spLocks noChangeShapeType="1"/>
            </p:cNvSpPr>
            <p:nvPr/>
          </p:nvSpPr>
          <p:spPr bwMode="auto">
            <a:xfrm>
              <a:off x="3003550" y="235585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Line 42"/>
            <p:cNvSpPr>
              <a:spLocks noChangeShapeType="1"/>
            </p:cNvSpPr>
            <p:nvPr/>
          </p:nvSpPr>
          <p:spPr bwMode="auto">
            <a:xfrm>
              <a:off x="2484438" y="2670176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Line 43"/>
            <p:cNvSpPr>
              <a:spLocks noChangeShapeType="1"/>
            </p:cNvSpPr>
            <p:nvPr/>
          </p:nvSpPr>
          <p:spPr bwMode="auto">
            <a:xfrm>
              <a:off x="1704975" y="26797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Rectangle 44"/>
            <p:cNvSpPr>
              <a:spLocks/>
            </p:cNvSpPr>
            <p:nvPr/>
          </p:nvSpPr>
          <p:spPr bwMode="auto">
            <a:xfrm>
              <a:off x="1446213" y="3355976"/>
              <a:ext cx="18462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IP address </a:t>
              </a:r>
            </a:p>
          </p:txBody>
        </p:sp>
        <p:sp>
          <p:nvSpPr>
            <p:cNvPr id="86" name="Line 45"/>
            <p:cNvSpPr>
              <a:spLocks noChangeShapeType="1"/>
            </p:cNvSpPr>
            <p:nvPr/>
          </p:nvSpPr>
          <p:spPr bwMode="auto">
            <a:xfrm>
              <a:off x="742950" y="5060951"/>
              <a:ext cx="1588" cy="4587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Line 46"/>
            <p:cNvSpPr>
              <a:spLocks noChangeShapeType="1"/>
            </p:cNvSpPr>
            <p:nvPr/>
          </p:nvSpPr>
          <p:spPr bwMode="auto">
            <a:xfrm>
              <a:off x="4186238" y="5062538"/>
              <a:ext cx="1587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AutoShape 47"/>
            <p:cNvSpPr>
              <a:spLocks/>
            </p:cNvSpPr>
            <p:nvPr/>
          </p:nvSpPr>
          <p:spPr bwMode="auto">
            <a:xfrm>
              <a:off x="742950" y="5235576"/>
              <a:ext cx="3441700" cy="1384300"/>
            </a:xfrm>
            <a:prstGeom prst="roundRect">
              <a:avLst>
                <a:gd name="adj" fmla="val 106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89" name="Rectangle 48"/>
            <p:cNvSpPr>
              <a:spLocks/>
            </p:cNvSpPr>
            <p:nvPr/>
          </p:nvSpPr>
          <p:spPr bwMode="auto">
            <a:xfrm>
              <a:off x="2257425" y="6107113"/>
              <a:ext cx="6540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Payload</a:t>
              </a:r>
            </a:p>
          </p:txBody>
        </p:sp>
        <p:sp>
          <p:nvSpPr>
            <p:cNvPr id="90" name="Rectangle 49"/>
            <p:cNvSpPr>
              <a:spLocks/>
            </p:cNvSpPr>
            <p:nvPr/>
          </p:nvSpPr>
          <p:spPr bwMode="auto">
            <a:xfrm>
              <a:off x="2152650" y="5259388"/>
              <a:ext cx="656868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i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Options</a:t>
              </a:r>
            </a:p>
          </p:txBody>
        </p:sp>
        <p:sp>
          <p:nvSpPr>
            <p:cNvPr id="91" name="Rectangle 50"/>
            <p:cNvSpPr>
              <a:spLocks/>
            </p:cNvSpPr>
            <p:nvPr/>
          </p:nvSpPr>
          <p:spPr bwMode="auto">
            <a:xfrm>
              <a:off x="2152650" y="5602288"/>
              <a:ext cx="0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endParaRPr lang="en-US" sz="1400" i="1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2" name="Line 51"/>
            <p:cNvSpPr>
              <a:spLocks noChangeShapeType="1"/>
            </p:cNvSpPr>
            <p:nvPr/>
          </p:nvSpPr>
          <p:spPr bwMode="auto">
            <a:xfrm rot="10800000" flipH="1">
              <a:off x="762000" y="5545138"/>
              <a:ext cx="3400425" cy="9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cxnSp>
        <p:nvCxnSpPr>
          <p:cNvPr id="53" name="Connecteur droit avec flèche 52"/>
          <p:cNvCxnSpPr/>
          <p:nvPr/>
        </p:nvCxnSpPr>
        <p:spPr>
          <a:xfrm>
            <a:off x="271253" y="1717675"/>
            <a:ext cx="12330" cy="155733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>
            <a:off x="283583" y="3275013"/>
            <a:ext cx="12330" cy="30575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ectangle 30"/>
          <p:cNvSpPr>
            <a:spLocks/>
          </p:cNvSpPr>
          <p:nvPr/>
        </p:nvSpPr>
        <p:spPr bwMode="auto">
          <a:xfrm>
            <a:off x="198768" y="2345654"/>
            <a:ext cx="169630" cy="18671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84000"/>
              </a:lnSpc>
              <a:tabLst>
                <a:tab pos="723900" algn="l"/>
                <a:tab pos="1447800" algn="l"/>
                <a:tab pos="2159000" algn="l"/>
              </a:tabLst>
            </a:pPr>
            <a:r>
              <a:rPr lang="en-US" sz="14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IP</a:t>
            </a:r>
          </a:p>
        </p:txBody>
      </p:sp>
      <p:sp>
        <p:nvSpPr>
          <p:cNvPr id="106" name="Rectangle 30"/>
          <p:cNvSpPr>
            <a:spLocks/>
          </p:cNvSpPr>
          <p:nvPr/>
        </p:nvSpPr>
        <p:spPr bwMode="auto">
          <a:xfrm>
            <a:off x="87798" y="4278787"/>
            <a:ext cx="359073" cy="18671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84000"/>
              </a:lnSpc>
              <a:tabLst>
                <a:tab pos="723900" algn="l"/>
                <a:tab pos="1447800" algn="l"/>
                <a:tab pos="2159000" algn="l"/>
              </a:tabLst>
            </a:pPr>
            <a:r>
              <a:rPr lang="en-US" sz="14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635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96"/>
    </mc:Choice>
    <mc:Fallback>
      <p:transition spd="slow" advTm="57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TCP segments </a:t>
            </a:r>
            <a:r>
              <a:rPr lang="fr-FR" err="1"/>
              <a:t>processed</a:t>
            </a:r>
            <a:r>
              <a:rPr lang="fr-FR"/>
              <a:t> by a NAT</a:t>
            </a:r>
          </a:p>
        </p:txBody>
      </p:sp>
      <p:grpSp>
        <p:nvGrpSpPr>
          <p:cNvPr id="51" name="Grouper 50"/>
          <p:cNvGrpSpPr/>
          <p:nvPr/>
        </p:nvGrpSpPr>
        <p:grpSpPr>
          <a:xfrm>
            <a:off x="533400" y="1709738"/>
            <a:ext cx="3448050" cy="4613275"/>
            <a:chOff x="739775" y="2006601"/>
            <a:chExt cx="3448050" cy="4613275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739775" y="3622676"/>
              <a:ext cx="3444875" cy="1611312"/>
              <a:chOff x="0" y="0"/>
              <a:chExt cx="2170" cy="1015"/>
            </a:xfrm>
          </p:grpSpPr>
          <p:sp>
            <p:nvSpPr>
              <p:cNvPr id="5" name="AutoShape 6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" name="AutoShape 7"/>
              <p:cNvSpPr>
                <a:spLocks/>
              </p:cNvSpPr>
              <p:nvPr/>
            </p:nvSpPr>
            <p:spPr bwMode="auto">
              <a:xfrm>
                <a:off x="0" y="203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" name="AutoShape 8"/>
              <p:cNvSpPr>
                <a:spLocks/>
              </p:cNvSpPr>
              <p:nvPr/>
            </p:nvSpPr>
            <p:spPr bwMode="auto">
              <a:xfrm>
                <a:off x="0" y="406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" name="AutoShape 9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" name="AutoShape 10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10" name="Rectangle 11"/>
            <p:cNvSpPr>
              <a:spLocks/>
            </p:cNvSpPr>
            <p:nvPr/>
          </p:nvSpPr>
          <p:spPr bwMode="auto">
            <a:xfrm>
              <a:off x="1062038" y="3676651"/>
              <a:ext cx="9302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port</a:t>
              </a:r>
            </a:p>
          </p:txBody>
        </p:sp>
        <p:sp>
          <p:nvSpPr>
            <p:cNvPr id="11" name="Rectangle 12"/>
            <p:cNvSpPr>
              <a:spLocks/>
            </p:cNvSpPr>
            <p:nvPr/>
          </p:nvSpPr>
          <p:spPr bwMode="auto">
            <a:xfrm>
              <a:off x="2692400" y="3676651"/>
              <a:ext cx="12573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port</a:t>
              </a: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2498725" y="3640138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Rectangle 14"/>
            <p:cNvSpPr>
              <a:spLocks/>
            </p:cNvSpPr>
            <p:nvPr/>
          </p:nvSpPr>
          <p:spPr bwMode="auto">
            <a:xfrm>
              <a:off x="1093788" y="4987926"/>
              <a:ext cx="85248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2501900" y="49149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Rectangle 16"/>
            <p:cNvSpPr>
              <a:spLocks/>
            </p:cNvSpPr>
            <p:nvPr/>
          </p:nvSpPr>
          <p:spPr bwMode="auto">
            <a:xfrm>
              <a:off x="2820988" y="4965701"/>
              <a:ext cx="11382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Urgent pointer</a:t>
              </a:r>
            </a:p>
          </p:txBody>
        </p:sp>
        <p:sp>
          <p:nvSpPr>
            <p:cNvPr id="16" name="Rectangle 17"/>
            <p:cNvSpPr>
              <a:spLocks/>
            </p:cNvSpPr>
            <p:nvPr/>
          </p:nvSpPr>
          <p:spPr bwMode="auto">
            <a:xfrm>
              <a:off x="777875" y="4643438"/>
              <a:ext cx="1735138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THL  Reserved  Flags</a:t>
              </a:r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2501900" y="46101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1123950" y="4595813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1998663" y="4598988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Rectangle 21"/>
            <p:cNvSpPr>
              <a:spLocks/>
            </p:cNvSpPr>
            <p:nvPr/>
          </p:nvSpPr>
          <p:spPr bwMode="auto">
            <a:xfrm>
              <a:off x="1554163" y="4322763"/>
              <a:ext cx="20177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Acknowledgment number</a:t>
              </a:r>
            </a:p>
          </p:txBody>
        </p:sp>
        <p:sp>
          <p:nvSpPr>
            <p:cNvPr id="21" name="Rectangle 22"/>
            <p:cNvSpPr>
              <a:spLocks/>
            </p:cNvSpPr>
            <p:nvPr/>
          </p:nvSpPr>
          <p:spPr bwMode="auto">
            <a:xfrm>
              <a:off x="1554163" y="4000501"/>
              <a:ext cx="14652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Sequence number</a:t>
              </a:r>
            </a:p>
          </p:txBody>
        </p:sp>
        <p:sp>
          <p:nvSpPr>
            <p:cNvPr id="22" name="Rectangle 23"/>
            <p:cNvSpPr>
              <a:spLocks/>
            </p:cNvSpPr>
            <p:nvPr/>
          </p:nvSpPr>
          <p:spPr bwMode="auto">
            <a:xfrm>
              <a:off x="2820988" y="4656138"/>
              <a:ext cx="6445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Window</a:t>
              </a:r>
            </a:p>
          </p:txBody>
        </p:sp>
        <p:grpSp>
          <p:nvGrpSpPr>
            <p:cNvPr id="23" name="Group 24"/>
            <p:cNvGrpSpPr>
              <a:grpSpLocks/>
            </p:cNvGrpSpPr>
            <p:nvPr/>
          </p:nvGrpSpPr>
          <p:grpSpPr bwMode="auto">
            <a:xfrm>
              <a:off x="742950" y="2014538"/>
              <a:ext cx="3444875" cy="1611313"/>
              <a:chOff x="0" y="0"/>
              <a:chExt cx="2170" cy="1015"/>
            </a:xfrm>
          </p:grpSpPr>
          <p:sp>
            <p:nvSpPr>
              <p:cNvPr id="24" name="AutoShape 25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5" name="AutoShape 26"/>
              <p:cNvSpPr>
                <a:spLocks/>
              </p:cNvSpPr>
              <p:nvPr/>
            </p:nvSpPr>
            <p:spPr bwMode="auto">
              <a:xfrm>
                <a:off x="0" y="204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6" name="AutoShape 27"/>
              <p:cNvSpPr>
                <a:spLocks/>
              </p:cNvSpPr>
              <p:nvPr/>
            </p:nvSpPr>
            <p:spPr bwMode="auto">
              <a:xfrm>
                <a:off x="0" y="407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7" name="AutoShape 28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8" name="AutoShape 29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29" name="Rectangle 30"/>
            <p:cNvSpPr>
              <a:spLocks/>
            </p:cNvSpPr>
            <p:nvPr/>
          </p:nvSpPr>
          <p:spPr bwMode="auto">
            <a:xfrm>
              <a:off x="828675" y="2068513"/>
              <a:ext cx="14478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err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Ver</a:t>
              </a: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IHL       </a:t>
              </a:r>
              <a:r>
                <a:rPr lang="en-US"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</a:t>
              </a:r>
              <a:r>
                <a:rPr lang="en-US" sz="1400" err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ToS</a:t>
              </a:r>
              <a:endParaRPr lang="en-US" sz="14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" name="Rectangle 31"/>
            <p:cNvSpPr>
              <a:spLocks/>
            </p:cNvSpPr>
            <p:nvPr/>
          </p:nvSpPr>
          <p:spPr bwMode="auto">
            <a:xfrm>
              <a:off x="2862263" y="2070101"/>
              <a:ext cx="9207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Total length</a:t>
              </a:r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>
              <a:off x="2487613" y="2006601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Rectangle 33"/>
            <p:cNvSpPr>
              <a:spLocks/>
            </p:cNvSpPr>
            <p:nvPr/>
          </p:nvSpPr>
          <p:spPr bwMode="auto">
            <a:xfrm>
              <a:off x="2840038" y="2711451"/>
              <a:ext cx="85248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33" name="Rectangle 34"/>
            <p:cNvSpPr>
              <a:spLocks/>
            </p:cNvSpPr>
            <p:nvPr/>
          </p:nvSpPr>
          <p:spPr bwMode="auto">
            <a:xfrm>
              <a:off x="914400" y="2717801"/>
              <a:ext cx="15144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TTL       Protocol</a:t>
              </a:r>
            </a:p>
          </p:txBody>
        </p:sp>
        <p:sp>
          <p:nvSpPr>
            <p:cNvPr id="34" name="Rectangle 35"/>
            <p:cNvSpPr>
              <a:spLocks/>
            </p:cNvSpPr>
            <p:nvPr/>
          </p:nvSpPr>
          <p:spPr bwMode="auto">
            <a:xfrm>
              <a:off x="2549525" y="2408238"/>
              <a:ext cx="14319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Flags Frag. Offset</a:t>
              </a:r>
            </a:p>
          </p:txBody>
        </p:sp>
        <p:sp>
          <p:nvSpPr>
            <p:cNvPr id="35" name="Rectangle 36"/>
            <p:cNvSpPr>
              <a:spLocks/>
            </p:cNvSpPr>
            <p:nvPr/>
          </p:nvSpPr>
          <p:spPr bwMode="auto">
            <a:xfrm>
              <a:off x="1625600" y="3041651"/>
              <a:ext cx="15208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IP address </a:t>
              </a:r>
            </a:p>
          </p:txBody>
        </p:sp>
        <p:sp>
          <p:nvSpPr>
            <p:cNvPr id="36" name="Rectangle 37"/>
            <p:cNvSpPr>
              <a:spLocks/>
            </p:cNvSpPr>
            <p:nvPr/>
          </p:nvSpPr>
          <p:spPr bwMode="auto">
            <a:xfrm>
              <a:off x="1114425" y="2406651"/>
              <a:ext cx="10096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Identification</a:t>
              </a:r>
            </a:p>
          </p:txBody>
        </p:sp>
        <p:sp>
          <p:nvSpPr>
            <p:cNvPr id="37" name="Line 38"/>
            <p:cNvSpPr>
              <a:spLocks noChangeShapeType="1"/>
            </p:cNvSpPr>
            <p:nvPr/>
          </p:nvSpPr>
          <p:spPr bwMode="auto">
            <a:xfrm>
              <a:off x="1168400" y="2028826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>
              <a:off x="1708150" y="2028826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40"/>
            <p:cNvSpPr>
              <a:spLocks noChangeShapeType="1"/>
            </p:cNvSpPr>
            <p:nvPr/>
          </p:nvSpPr>
          <p:spPr bwMode="auto">
            <a:xfrm>
              <a:off x="2484438" y="2355851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>
              <a:off x="3003550" y="235585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>
              <a:off x="2484438" y="2670176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>
              <a:off x="1704975" y="26797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Rectangle 44"/>
            <p:cNvSpPr>
              <a:spLocks/>
            </p:cNvSpPr>
            <p:nvPr/>
          </p:nvSpPr>
          <p:spPr bwMode="auto">
            <a:xfrm>
              <a:off x="1446213" y="3355976"/>
              <a:ext cx="18462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IP address </a:t>
              </a:r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>
              <a:off x="742950" y="5060951"/>
              <a:ext cx="1588" cy="4587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46"/>
            <p:cNvSpPr>
              <a:spLocks noChangeShapeType="1"/>
            </p:cNvSpPr>
            <p:nvPr/>
          </p:nvSpPr>
          <p:spPr bwMode="auto">
            <a:xfrm>
              <a:off x="4186238" y="5062538"/>
              <a:ext cx="1587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AutoShape 47"/>
            <p:cNvSpPr>
              <a:spLocks/>
            </p:cNvSpPr>
            <p:nvPr/>
          </p:nvSpPr>
          <p:spPr bwMode="auto">
            <a:xfrm>
              <a:off x="742950" y="5235576"/>
              <a:ext cx="3441700" cy="1384300"/>
            </a:xfrm>
            <a:prstGeom prst="roundRect">
              <a:avLst>
                <a:gd name="adj" fmla="val 106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47" name="Rectangle 48"/>
            <p:cNvSpPr>
              <a:spLocks/>
            </p:cNvSpPr>
            <p:nvPr/>
          </p:nvSpPr>
          <p:spPr bwMode="auto">
            <a:xfrm>
              <a:off x="2257425" y="6107113"/>
              <a:ext cx="6540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Payload</a:t>
              </a:r>
            </a:p>
          </p:txBody>
        </p:sp>
        <p:sp>
          <p:nvSpPr>
            <p:cNvPr id="48" name="Rectangle 49"/>
            <p:cNvSpPr>
              <a:spLocks/>
            </p:cNvSpPr>
            <p:nvPr/>
          </p:nvSpPr>
          <p:spPr bwMode="auto">
            <a:xfrm>
              <a:off x="2152650" y="5259388"/>
              <a:ext cx="656868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i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Options</a:t>
              </a:r>
            </a:p>
          </p:txBody>
        </p:sp>
        <p:sp>
          <p:nvSpPr>
            <p:cNvPr id="49" name="Rectangle 50"/>
            <p:cNvSpPr>
              <a:spLocks/>
            </p:cNvSpPr>
            <p:nvPr/>
          </p:nvSpPr>
          <p:spPr bwMode="auto">
            <a:xfrm>
              <a:off x="2152650" y="5602288"/>
              <a:ext cx="0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endParaRPr lang="en-US" sz="1400" i="1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0" name="Line 51"/>
            <p:cNvSpPr>
              <a:spLocks noChangeShapeType="1"/>
            </p:cNvSpPr>
            <p:nvPr/>
          </p:nvSpPr>
          <p:spPr bwMode="auto">
            <a:xfrm rot="10800000" flipH="1">
              <a:off x="762000" y="5545138"/>
              <a:ext cx="3400425" cy="9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cxnSp>
        <p:nvCxnSpPr>
          <p:cNvPr id="54" name="Connecteur droit avec flèche 53"/>
          <p:cNvCxnSpPr/>
          <p:nvPr/>
        </p:nvCxnSpPr>
        <p:spPr>
          <a:xfrm>
            <a:off x="4192369" y="4241800"/>
            <a:ext cx="107842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Grouper 54"/>
          <p:cNvGrpSpPr/>
          <p:nvPr/>
        </p:nvGrpSpPr>
        <p:grpSpPr>
          <a:xfrm>
            <a:off x="5464175" y="1719262"/>
            <a:ext cx="3448050" cy="4613275"/>
            <a:chOff x="739775" y="2006601"/>
            <a:chExt cx="3448050" cy="4613275"/>
          </a:xfrm>
        </p:grpSpPr>
        <p:grpSp>
          <p:nvGrpSpPr>
            <p:cNvPr id="56" name="Group 5"/>
            <p:cNvGrpSpPr>
              <a:grpSpLocks/>
            </p:cNvGrpSpPr>
            <p:nvPr/>
          </p:nvGrpSpPr>
          <p:grpSpPr bwMode="auto">
            <a:xfrm>
              <a:off x="739775" y="3622676"/>
              <a:ext cx="3444875" cy="1611312"/>
              <a:chOff x="0" y="0"/>
              <a:chExt cx="2170" cy="1015"/>
            </a:xfrm>
          </p:grpSpPr>
          <p:sp>
            <p:nvSpPr>
              <p:cNvPr id="98" name="AutoShape 6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9" name="AutoShape 7"/>
              <p:cNvSpPr>
                <a:spLocks/>
              </p:cNvSpPr>
              <p:nvPr/>
            </p:nvSpPr>
            <p:spPr bwMode="auto">
              <a:xfrm>
                <a:off x="0" y="203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00" name="AutoShape 8"/>
              <p:cNvSpPr>
                <a:spLocks/>
              </p:cNvSpPr>
              <p:nvPr/>
            </p:nvSpPr>
            <p:spPr bwMode="auto">
              <a:xfrm>
                <a:off x="0" y="406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01" name="AutoShape 9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02" name="AutoShape 10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57" name="Rectangle 11"/>
            <p:cNvSpPr>
              <a:spLocks/>
            </p:cNvSpPr>
            <p:nvPr/>
          </p:nvSpPr>
          <p:spPr bwMode="auto">
            <a:xfrm>
              <a:off x="1062038" y="3676651"/>
              <a:ext cx="1007525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port</a:t>
              </a:r>
            </a:p>
          </p:txBody>
        </p:sp>
        <p:sp>
          <p:nvSpPr>
            <p:cNvPr id="58" name="Rectangle 12"/>
            <p:cNvSpPr>
              <a:spLocks/>
            </p:cNvSpPr>
            <p:nvPr/>
          </p:nvSpPr>
          <p:spPr bwMode="auto">
            <a:xfrm>
              <a:off x="2692400" y="3676651"/>
              <a:ext cx="1376416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port</a:t>
              </a:r>
            </a:p>
          </p:txBody>
        </p:sp>
        <p:sp>
          <p:nvSpPr>
            <p:cNvPr id="59" name="Line 13"/>
            <p:cNvSpPr>
              <a:spLocks noChangeShapeType="1"/>
            </p:cNvSpPr>
            <p:nvPr/>
          </p:nvSpPr>
          <p:spPr bwMode="auto">
            <a:xfrm>
              <a:off x="2498725" y="3640138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Rectangle 14"/>
            <p:cNvSpPr>
              <a:spLocks/>
            </p:cNvSpPr>
            <p:nvPr/>
          </p:nvSpPr>
          <p:spPr bwMode="auto">
            <a:xfrm>
              <a:off x="1093788" y="4987926"/>
              <a:ext cx="908026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61" name="Line 15"/>
            <p:cNvSpPr>
              <a:spLocks noChangeShapeType="1"/>
            </p:cNvSpPr>
            <p:nvPr/>
          </p:nvSpPr>
          <p:spPr bwMode="auto">
            <a:xfrm>
              <a:off x="2501900" y="49149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Rectangle 16"/>
            <p:cNvSpPr>
              <a:spLocks/>
            </p:cNvSpPr>
            <p:nvPr/>
          </p:nvSpPr>
          <p:spPr bwMode="auto">
            <a:xfrm>
              <a:off x="2820988" y="4965701"/>
              <a:ext cx="11382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Urgent pointer</a:t>
              </a:r>
            </a:p>
          </p:txBody>
        </p:sp>
        <p:sp>
          <p:nvSpPr>
            <p:cNvPr id="63" name="Rectangle 17"/>
            <p:cNvSpPr>
              <a:spLocks/>
            </p:cNvSpPr>
            <p:nvPr/>
          </p:nvSpPr>
          <p:spPr bwMode="auto">
            <a:xfrm>
              <a:off x="777875" y="4643438"/>
              <a:ext cx="1735138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THL  Reserved  Flags</a:t>
              </a:r>
            </a:p>
          </p:txBody>
        </p:sp>
        <p:sp>
          <p:nvSpPr>
            <p:cNvPr id="64" name="Line 18"/>
            <p:cNvSpPr>
              <a:spLocks noChangeShapeType="1"/>
            </p:cNvSpPr>
            <p:nvPr/>
          </p:nvSpPr>
          <p:spPr bwMode="auto">
            <a:xfrm>
              <a:off x="2501900" y="46101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19"/>
            <p:cNvSpPr>
              <a:spLocks noChangeShapeType="1"/>
            </p:cNvSpPr>
            <p:nvPr/>
          </p:nvSpPr>
          <p:spPr bwMode="auto">
            <a:xfrm>
              <a:off x="1123950" y="4595813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Line 20"/>
            <p:cNvSpPr>
              <a:spLocks noChangeShapeType="1"/>
            </p:cNvSpPr>
            <p:nvPr/>
          </p:nvSpPr>
          <p:spPr bwMode="auto">
            <a:xfrm>
              <a:off x="1998663" y="4598988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Rectangle 21"/>
            <p:cNvSpPr>
              <a:spLocks/>
            </p:cNvSpPr>
            <p:nvPr/>
          </p:nvSpPr>
          <p:spPr bwMode="auto">
            <a:xfrm>
              <a:off x="1554163" y="4322763"/>
              <a:ext cx="20177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Acknowledgment number</a:t>
              </a:r>
            </a:p>
          </p:txBody>
        </p:sp>
        <p:sp>
          <p:nvSpPr>
            <p:cNvPr id="68" name="Rectangle 22"/>
            <p:cNvSpPr>
              <a:spLocks/>
            </p:cNvSpPr>
            <p:nvPr/>
          </p:nvSpPr>
          <p:spPr bwMode="auto">
            <a:xfrm>
              <a:off x="1554163" y="4000501"/>
              <a:ext cx="14652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Sequence number</a:t>
              </a:r>
            </a:p>
          </p:txBody>
        </p:sp>
        <p:sp>
          <p:nvSpPr>
            <p:cNvPr id="69" name="Rectangle 23"/>
            <p:cNvSpPr>
              <a:spLocks/>
            </p:cNvSpPr>
            <p:nvPr/>
          </p:nvSpPr>
          <p:spPr bwMode="auto">
            <a:xfrm>
              <a:off x="2820988" y="4656138"/>
              <a:ext cx="6445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Window</a:t>
              </a:r>
            </a:p>
          </p:txBody>
        </p:sp>
        <p:grpSp>
          <p:nvGrpSpPr>
            <p:cNvPr id="70" name="Group 24"/>
            <p:cNvGrpSpPr>
              <a:grpSpLocks/>
            </p:cNvGrpSpPr>
            <p:nvPr/>
          </p:nvGrpSpPr>
          <p:grpSpPr bwMode="auto">
            <a:xfrm>
              <a:off x="742950" y="2014538"/>
              <a:ext cx="3444875" cy="1611313"/>
              <a:chOff x="0" y="0"/>
              <a:chExt cx="2170" cy="1015"/>
            </a:xfrm>
          </p:grpSpPr>
          <p:sp>
            <p:nvSpPr>
              <p:cNvPr id="93" name="AutoShape 25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4" name="AutoShape 26"/>
              <p:cNvSpPr>
                <a:spLocks/>
              </p:cNvSpPr>
              <p:nvPr/>
            </p:nvSpPr>
            <p:spPr bwMode="auto">
              <a:xfrm>
                <a:off x="0" y="204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5" name="AutoShape 27"/>
              <p:cNvSpPr>
                <a:spLocks/>
              </p:cNvSpPr>
              <p:nvPr/>
            </p:nvSpPr>
            <p:spPr bwMode="auto">
              <a:xfrm>
                <a:off x="0" y="407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6" name="AutoShape 28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7" name="AutoShape 29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71" name="Rectangle 30"/>
            <p:cNvSpPr>
              <a:spLocks/>
            </p:cNvSpPr>
            <p:nvPr/>
          </p:nvSpPr>
          <p:spPr bwMode="auto">
            <a:xfrm>
              <a:off x="828675" y="2068513"/>
              <a:ext cx="1496760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err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Ver</a:t>
              </a: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IHL       </a:t>
              </a:r>
              <a:r>
                <a:rPr lang="en-US"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</a:t>
              </a:r>
              <a:r>
                <a:rPr lang="en-US" sz="1400" b="1" i="1" err="1">
                  <a:solidFill>
                    <a:srgbClr val="FF66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ToS</a:t>
              </a:r>
              <a:endParaRPr lang="en-US" sz="1400" b="1" i="1">
                <a:solidFill>
                  <a:srgbClr val="FF66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72" name="Rectangle 31"/>
            <p:cNvSpPr>
              <a:spLocks/>
            </p:cNvSpPr>
            <p:nvPr/>
          </p:nvSpPr>
          <p:spPr bwMode="auto">
            <a:xfrm>
              <a:off x="2862263" y="2070101"/>
              <a:ext cx="1042152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 i="1">
                  <a:solidFill>
                    <a:srgbClr val="FF66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Total length</a:t>
              </a:r>
            </a:p>
          </p:txBody>
        </p:sp>
        <p:sp>
          <p:nvSpPr>
            <p:cNvPr id="73" name="Line 32"/>
            <p:cNvSpPr>
              <a:spLocks noChangeShapeType="1"/>
            </p:cNvSpPr>
            <p:nvPr/>
          </p:nvSpPr>
          <p:spPr bwMode="auto">
            <a:xfrm>
              <a:off x="2487613" y="2006601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Rectangle 33"/>
            <p:cNvSpPr>
              <a:spLocks/>
            </p:cNvSpPr>
            <p:nvPr/>
          </p:nvSpPr>
          <p:spPr bwMode="auto">
            <a:xfrm>
              <a:off x="2840038" y="2711451"/>
              <a:ext cx="908026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75" name="Rectangle 34"/>
            <p:cNvSpPr>
              <a:spLocks/>
            </p:cNvSpPr>
            <p:nvPr/>
          </p:nvSpPr>
          <p:spPr bwMode="auto">
            <a:xfrm>
              <a:off x="914400" y="2717801"/>
              <a:ext cx="1533160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</a:t>
              </a: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TTL </a:t>
              </a: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  Protocol</a:t>
              </a:r>
            </a:p>
          </p:txBody>
        </p:sp>
        <p:sp>
          <p:nvSpPr>
            <p:cNvPr id="76" name="Rectangle 35"/>
            <p:cNvSpPr>
              <a:spLocks/>
            </p:cNvSpPr>
            <p:nvPr/>
          </p:nvSpPr>
          <p:spPr bwMode="auto">
            <a:xfrm>
              <a:off x="2549525" y="2408238"/>
              <a:ext cx="1564456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 i="1">
                  <a:solidFill>
                    <a:srgbClr val="FF66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Flags Frag. Offset</a:t>
              </a:r>
            </a:p>
          </p:txBody>
        </p:sp>
        <p:sp>
          <p:nvSpPr>
            <p:cNvPr id="77" name="Rectangle 36"/>
            <p:cNvSpPr>
              <a:spLocks/>
            </p:cNvSpPr>
            <p:nvPr/>
          </p:nvSpPr>
          <p:spPr bwMode="auto">
            <a:xfrm>
              <a:off x="1625600" y="3041651"/>
              <a:ext cx="1564531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IP address </a:t>
              </a:r>
            </a:p>
          </p:txBody>
        </p:sp>
        <p:sp>
          <p:nvSpPr>
            <p:cNvPr id="78" name="Rectangle 37"/>
            <p:cNvSpPr>
              <a:spLocks/>
            </p:cNvSpPr>
            <p:nvPr/>
          </p:nvSpPr>
          <p:spPr bwMode="auto">
            <a:xfrm>
              <a:off x="1114425" y="2406651"/>
              <a:ext cx="10096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Identification</a:t>
              </a:r>
            </a:p>
          </p:txBody>
        </p:sp>
        <p:sp>
          <p:nvSpPr>
            <p:cNvPr id="79" name="Line 38"/>
            <p:cNvSpPr>
              <a:spLocks noChangeShapeType="1"/>
            </p:cNvSpPr>
            <p:nvPr/>
          </p:nvSpPr>
          <p:spPr bwMode="auto">
            <a:xfrm>
              <a:off x="1168400" y="2028826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Line 39"/>
            <p:cNvSpPr>
              <a:spLocks noChangeShapeType="1"/>
            </p:cNvSpPr>
            <p:nvPr/>
          </p:nvSpPr>
          <p:spPr bwMode="auto">
            <a:xfrm>
              <a:off x="1708150" y="2028826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Line 40"/>
            <p:cNvSpPr>
              <a:spLocks noChangeShapeType="1"/>
            </p:cNvSpPr>
            <p:nvPr/>
          </p:nvSpPr>
          <p:spPr bwMode="auto">
            <a:xfrm>
              <a:off x="2484438" y="2355851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Line 41"/>
            <p:cNvSpPr>
              <a:spLocks noChangeShapeType="1"/>
            </p:cNvSpPr>
            <p:nvPr/>
          </p:nvSpPr>
          <p:spPr bwMode="auto">
            <a:xfrm>
              <a:off x="3003550" y="235585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Line 42"/>
            <p:cNvSpPr>
              <a:spLocks noChangeShapeType="1"/>
            </p:cNvSpPr>
            <p:nvPr/>
          </p:nvSpPr>
          <p:spPr bwMode="auto">
            <a:xfrm>
              <a:off x="2484438" y="2670176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Line 43"/>
            <p:cNvSpPr>
              <a:spLocks noChangeShapeType="1"/>
            </p:cNvSpPr>
            <p:nvPr/>
          </p:nvSpPr>
          <p:spPr bwMode="auto">
            <a:xfrm>
              <a:off x="1704975" y="26797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Rectangle 44"/>
            <p:cNvSpPr>
              <a:spLocks/>
            </p:cNvSpPr>
            <p:nvPr/>
          </p:nvSpPr>
          <p:spPr bwMode="auto">
            <a:xfrm>
              <a:off x="1446213" y="3355976"/>
              <a:ext cx="1936428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IP address </a:t>
              </a:r>
            </a:p>
          </p:txBody>
        </p:sp>
        <p:sp>
          <p:nvSpPr>
            <p:cNvPr id="86" name="Line 45"/>
            <p:cNvSpPr>
              <a:spLocks noChangeShapeType="1"/>
            </p:cNvSpPr>
            <p:nvPr/>
          </p:nvSpPr>
          <p:spPr bwMode="auto">
            <a:xfrm>
              <a:off x="742950" y="5060951"/>
              <a:ext cx="1588" cy="4587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Line 46"/>
            <p:cNvSpPr>
              <a:spLocks noChangeShapeType="1"/>
            </p:cNvSpPr>
            <p:nvPr/>
          </p:nvSpPr>
          <p:spPr bwMode="auto">
            <a:xfrm>
              <a:off x="4186238" y="5062538"/>
              <a:ext cx="1587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AutoShape 47"/>
            <p:cNvSpPr>
              <a:spLocks/>
            </p:cNvSpPr>
            <p:nvPr/>
          </p:nvSpPr>
          <p:spPr bwMode="auto">
            <a:xfrm>
              <a:off x="742950" y="5235576"/>
              <a:ext cx="3441700" cy="1384300"/>
            </a:xfrm>
            <a:prstGeom prst="roundRect">
              <a:avLst>
                <a:gd name="adj" fmla="val 106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89" name="Rectangle 48"/>
            <p:cNvSpPr>
              <a:spLocks/>
            </p:cNvSpPr>
            <p:nvPr/>
          </p:nvSpPr>
          <p:spPr bwMode="auto">
            <a:xfrm>
              <a:off x="2257425" y="6107113"/>
              <a:ext cx="6540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Payload</a:t>
              </a:r>
            </a:p>
          </p:txBody>
        </p:sp>
        <p:sp>
          <p:nvSpPr>
            <p:cNvPr id="90" name="Rectangle 49"/>
            <p:cNvSpPr>
              <a:spLocks/>
            </p:cNvSpPr>
            <p:nvPr/>
          </p:nvSpPr>
          <p:spPr bwMode="auto">
            <a:xfrm>
              <a:off x="2152650" y="5259388"/>
              <a:ext cx="656868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i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Options</a:t>
              </a:r>
            </a:p>
          </p:txBody>
        </p:sp>
        <p:sp>
          <p:nvSpPr>
            <p:cNvPr id="91" name="Rectangle 50"/>
            <p:cNvSpPr>
              <a:spLocks/>
            </p:cNvSpPr>
            <p:nvPr/>
          </p:nvSpPr>
          <p:spPr bwMode="auto">
            <a:xfrm>
              <a:off x="2152650" y="5602288"/>
              <a:ext cx="0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endParaRPr lang="en-US" sz="1400" i="1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2" name="Line 51"/>
            <p:cNvSpPr>
              <a:spLocks noChangeShapeType="1"/>
            </p:cNvSpPr>
            <p:nvPr/>
          </p:nvSpPr>
          <p:spPr bwMode="auto">
            <a:xfrm rot="10800000" flipH="1">
              <a:off x="762000" y="5545138"/>
              <a:ext cx="3400425" cy="9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03" name="Picture 2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369" y="3387723"/>
            <a:ext cx="1077913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04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21"/>
    </mc:Choice>
    <mc:Fallback>
      <p:transition spd="slow" advTm="73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How to model </a:t>
            </a:r>
            <a:r>
              <a:rPr lang="fr-FR" err="1"/>
              <a:t>those</a:t>
            </a:r>
            <a:r>
              <a:rPr lang="fr-FR"/>
              <a:t> </a:t>
            </a:r>
            <a:r>
              <a:rPr lang="fr-FR" err="1"/>
              <a:t>middleboxes</a:t>
            </a:r>
            <a:r>
              <a:rPr lang="fr-FR"/>
              <a:t>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In the official architecture, </a:t>
            </a:r>
            <a:r>
              <a:rPr lang="fr-FR" err="1"/>
              <a:t>they</a:t>
            </a:r>
            <a:r>
              <a:rPr lang="fr-FR"/>
              <a:t> do not </a:t>
            </a:r>
            <a:r>
              <a:rPr lang="fr-FR" err="1"/>
              <a:t>exist</a:t>
            </a:r>
            <a:endParaRPr lang="fr-FR"/>
          </a:p>
          <a:p>
            <a:r>
              <a:rPr lang="fr-FR"/>
              <a:t>In reality...</a:t>
            </a:r>
          </a:p>
          <a:p>
            <a:endParaRPr lang="fr-FR"/>
          </a:p>
        </p:txBody>
      </p:sp>
      <p:pic>
        <p:nvPicPr>
          <p:cNvPr id="42" name="Image 41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88" y="2959754"/>
            <a:ext cx="651173" cy="479165"/>
          </a:xfrm>
          <a:prstGeom prst="rect">
            <a:avLst/>
          </a:prstGeom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98" y="2857594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073" y="2755433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Connecteur droit 44"/>
          <p:cNvCxnSpPr/>
          <p:nvPr/>
        </p:nvCxnSpPr>
        <p:spPr>
          <a:xfrm>
            <a:off x="1817198" y="3233670"/>
            <a:ext cx="8272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3478061" y="3233670"/>
            <a:ext cx="941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4419301" y="3233670"/>
            <a:ext cx="2366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er 47"/>
          <p:cNvGrpSpPr/>
          <p:nvPr/>
        </p:nvGrpSpPr>
        <p:grpSpPr>
          <a:xfrm>
            <a:off x="868213" y="4281839"/>
            <a:ext cx="1414463" cy="2219325"/>
            <a:chOff x="2425700" y="1819741"/>
            <a:chExt cx="1414463" cy="2219325"/>
          </a:xfrm>
        </p:grpSpPr>
        <p:grpSp>
          <p:nvGrpSpPr>
            <p:cNvPr id="49" name="Group 4"/>
            <p:cNvGrpSpPr>
              <a:grpSpLocks/>
            </p:cNvGrpSpPr>
            <p:nvPr/>
          </p:nvGrpSpPr>
          <p:grpSpPr bwMode="auto">
            <a:xfrm>
              <a:off x="2425700" y="3604091"/>
              <a:ext cx="1414463" cy="434975"/>
              <a:chOff x="0" y="0"/>
              <a:chExt cx="891" cy="273"/>
            </a:xfrm>
          </p:grpSpPr>
          <p:sp>
            <p:nvSpPr>
              <p:cNvPr id="64" name="AutoShape 5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5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sp>
          <p:nvSpPr>
            <p:cNvPr id="50" name="Line 11"/>
            <p:cNvSpPr>
              <a:spLocks noChangeShapeType="1"/>
            </p:cNvSpPr>
            <p:nvPr/>
          </p:nvSpPr>
          <p:spPr bwMode="auto">
            <a:xfrm rot="10800000" flipH="1">
              <a:off x="2425700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Line 12"/>
            <p:cNvSpPr>
              <a:spLocks noChangeShapeType="1"/>
            </p:cNvSpPr>
            <p:nvPr/>
          </p:nvSpPr>
          <p:spPr bwMode="auto">
            <a:xfrm rot="10800000" flipH="1">
              <a:off x="3838575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52" name="Group 13"/>
            <p:cNvGrpSpPr>
              <a:grpSpLocks/>
            </p:cNvGrpSpPr>
            <p:nvPr/>
          </p:nvGrpSpPr>
          <p:grpSpPr bwMode="auto">
            <a:xfrm>
              <a:off x="2425700" y="3153241"/>
              <a:ext cx="1414463" cy="433387"/>
              <a:chOff x="0" y="0"/>
              <a:chExt cx="891" cy="273"/>
            </a:xfrm>
          </p:grpSpPr>
          <p:sp>
            <p:nvSpPr>
              <p:cNvPr id="62" name="AutoShape 14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3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</a:p>
            </p:txBody>
          </p:sp>
        </p:grpSp>
        <p:grpSp>
          <p:nvGrpSpPr>
            <p:cNvPr id="53" name="Group 22"/>
            <p:cNvGrpSpPr>
              <a:grpSpLocks/>
            </p:cNvGrpSpPr>
            <p:nvPr/>
          </p:nvGrpSpPr>
          <p:grpSpPr bwMode="auto">
            <a:xfrm>
              <a:off x="2425700" y="2702391"/>
              <a:ext cx="1414463" cy="434975"/>
              <a:chOff x="0" y="0"/>
              <a:chExt cx="891" cy="273"/>
            </a:xfrm>
          </p:grpSpPr>
          <p:sp>
            <p:nvSpPr>
              <p:cNvPr id="60" name="AutoShape 23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1" name="Rectangle 24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Network</a:t>
                </a:r>
              </a:p>
            </p:txBody>
          </p:sp>
        </p:grpSp>
        <p:grpSp>
          <p:nvGrpSpPr>
            <p:cNvPr id="54" name="Group 38"/>
            <p:cNvGrpSpPr>
              <a:grpSpLocks/>
            </p:cNvGrpSpPr>
            <p:nvPr/>
          </p:nvGrpSpPr>
          <p:grpSpPr bwMode="auto">
            <a:xfrm>
              <a:off x="2425700" y="2251541"/>
              <a:ext cx="1414463" cy="433387"/>
              <a:chOff x="0" y="0"/>
              <a:chExt cx="891" cy="273"/>
            </a:xfrm>
          </p:grpSpPr>
          <p:sp>
            <p:nvSpPr>
              <p:cNvPr id="58" name="AutoShape 39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9" name="Rectangle 40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Transport</a:t>
                </a:r>
              </a:p>
            </p:txBody>
          </p:sp>
        </p:grpSp>
        <p:grpSp>
          <p:nvGrpSpPr>
            <p:cNvPr id="55" name="Group 46"/>
            <p:cNvGrpSpPr>
              <a:grpSpLocks/>
            </p:cNvGrpSpPr>
            <p:nvPr/>
          </p:nvGrpSpPr>
          <p:grpSpPr bwMode="auto">
            <a:xfrm>
              <a:off x="2425700" y="1819741"/>
              <a:ext cx="1414463" cy="433387"/>
              <a:chOff x="0" y="0"/>
              <a:chExt cx="891" cy="273"/>
            </a:xfrm>
          </p:grpSpPr>
          <p:sp>
            <p:nvSpPr>
              <p:cNvPr id="56" name="AutoShape 47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7" name="Rectangle 48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Application</a:t>
                </a:r>
              </a:p>
            </p:txBody>
          </p:sp>
        </p:grpSp>
      </p:grpSp>
      <p:grpSp>
        <p:nvGrpSpPr>
          <p:cNvPr id="66" name="Grouper 65"/>
          <p:cNvGrpSpPr/>
          <p:nvPr/>
        </p:nvGrpSpPr>
        <p:grpSpPr>
          <a:xfrm>
            <a:off x="6433988" y="4281839"/>
            <a:ext cx="1414463" cy="2219325"/>
            <a:chOff x="2425700" y="1819741"/>
            <a:chExt cx="1414463" cy="2219325"/>
          </a:xfrm>
        </p:grpSpPr>
        <p:grpSp>
          <p:nvGrpSpPr>
            <p:cNvPr id="67" name="Group 4"/>
            <p:cNvGrpSpPr>
              <a:grpSpLocks/>
            </p:cNvGrpSpPr>
            <p:nvPr/>
          </p:nvGrpSpPr>
          <p:grpSpPr bwMode="auto">
            <a:xfrm>
              <a:off x="2425700" y="3604091"/>
              <a:ext cx="1414463" cy="434975"/>
              <a:chOff x="0" y="0"/>
              <a:chExt cx="891" cy="273"/>
            </a:xfrm>
          </p:grpSpPr>
          <p:sp>
            <p:nvSpPr>
              <p:cNvPr id="82" name="AutoShape 5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3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 rot="10800000" flipH="1">
              <a:off x="2425700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Line 12"/>
            <p:cNvSpPr>
              <a:spLocks noChangeShapeType="1"/>
            </p:cNvSpPr>
            <p:nvPr/>
          </p:nvSpPr>
          <p:spPr bwMode="auto">
            <a:xfrm rot="10800000" flipH="1">
              <a:off x="3838575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70" name="Group 13"/>
            <p:cNvGrpSpPr>
              <a:grpSpLocks/>
            </p:cNvGrpSpPr>
            <p:nvPr/>
          </p:nvGrpSpPr>
          <p:grpSpPr bwMode="auto">
            <a:xfrm>
              <a:off x="2425700" y="3153241"/>
              <a:ext cx="1414463" cy="433387"/>
              <a:chOff x="0" y="0"/>
              <a:chExt cx="891" cy="273"/>
            </a:xfrm>
          </p:grpSpPr>
          <p:sp>
            <p:nvSpPr>
              <p:cNvPr id="80" name="AutoShape 14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1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</a:p>
            </p:txBody>
          </p:sp>
        </p:grpSp>
        <p:grpSp>
          <p:nvGrpSpPr>
            <p:cNvPr id="71" name="Group 22"/>
            <p:cNvGrpSpPr>
              <a:grpSpLocks/>
            </p:cNvGrpSpPr>
            <p:nvPr/>
          </p:nvGrpSpPr>
          <p:grpSpPr bwMode="auto">
            <a:xfrm>
              <a:off x="2425700" y="2702391"/>
              <a:ext cx="1414463" cy="434975"/>
              <a:chOff x="0" y="0"/>
              <a:chExt cx="891" cy="273"/>
            </a:xfrm>
          </p:grpSpPr>
          <p:sp>
            <p:nvSpPr>
              <p:cNvPr id="78" name="AutoShape 23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9" name="Rectangle 24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Network</a:t>
                </a:r>
              </a:p>
            </p:txBody>
          </p:sp>
        </p:grpSp>
        <p:grpSp>
          <p:nvGrpSpPr>
            <p:cNvPr id="72" name="Group 38"/>
            <p:cNvGrpSpPr>
              <a:grpSpLocks/>
            </p:cNvGrpSpPr>
            <p:nvPr/>
          </p:nvGrpSpPr>
          <p:grpSpPr bwMode="auto">
            <a:xfrm>
              <a:off x="2425700" y="2251541"/>
              <a:ext cx="1414463" cy="433387"/>
              <a:chOff x="0" y="0"/>
              <a:chExt cx="891" cy="273"/>
            </a:xfrm>
          </p:grpSpPr>
          <p:sp>
            <p:nvSpPr>
              <p:cNvPr id="76" name="AutoShape 39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7" name="Rectangle 40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Transport</a:t>
                </a:r>
              </a:p>
            </p:txBody>
          </p:sp>
        </p:grpSp>
        <p:grpSp>
          <p:nvGrpSpPr>
            <p:cNvPr id="73" name="Group 46"/>
            <p:cNvGrpSpPr>
              <a:grpSpLocks/>
            </p:cNvGrpSpPr>
            <p:nvPr/>
          </p:nvGrpSpPr>
          <p:grpSpPr bwMode="auto">
            <a:xfrm>
              <a:off x="2425700" y="1819741"/>
              <a:ext cx="1414463" cy="433387"/>
              <a:chOff x="0" y="0"/>
              <a:chExt cx="891" cy="273"/>
            </a:xfrm>
          </p:grpSpPr>
          <p:sp>
            <p:nvSpPr>
              <p:cNvPr id="74" name="AutoShape 47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5" name="Rectangle 48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Application</a:t>
                </a:r>
              </a:p>
            </p:txBody>
          </p:sp>
        </p:grpSp>
      </p:grpSp>
      <p:grpSp>
        <p:nvGrpSpPr>
          <p:cNvPr id="84" name="Grouper 83"/>
          <p:cNvGrpSpPr/>
          <p:nvPr/>
        </p:nvGrpSpPr>
        <p:grpSpPr>
          <a:xfrm>
            <a:off x="2644431" y="5153989"/>
            <a:ext cx="1414463" cy="1336675"/>
            <a:chOff x="7116762" y="4544590"/>
            <a:chExt cx="1414463" cy="1336675"/>
          </a:xfrm>
        </p:grpSpPr>
        <p:grpSp>
          <p:nvGrpSpPr>
            <p:cNvPr id="85" name="Group 4"/>
            <p:cNvGrpSpPr>
              <a:grpSpLocks/>
            </p:cNvGrpSpPr>
            <p:nvPr/>
          </p:nvGrpSpPr>
          <p:grpSpPr bwMode="auto">
            <a:xfrm>
              <a:off x="7116762" y="5446290"/>
              <a:ext cx="1414463" cy="434975"/>
              <a:chOff x="0" y="0"/>
              <a:chExt cx="891" cy="273"/>
            </a:xfrm>
          </p:grpSpPr>
          <p:sp>
            <p:nvSpPr>
              <p:cNvPr id="92" name="AutoShape 5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3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grpSp>
          <p:nvGrpSpPr>
            <p:cNvPr id="86" name="Group 13"/>
            <p:cNvGrpSpPr>
              <a:grpSpLocks/>
            </p:cNvGrpSpPr>
            <p:nvPr/>
          </p:nvGrpSpPr>
          <p:grpSpPr bwMode="auto">
            <a:xfrm>
              <a:off x="7116762" y="4995440"/>
              <a:ext cx="1414463" cy="433387"/>
              <a:chOff x="0" y="0"/>
              <a:chExt cx="891" cy="273"/>
            </a:xfrm>
          </p:grpSpPr>
          <p:sp>
            <p:nvSpPr>
              <p:cNvPr id="90" name="AutoShape 14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1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 err="1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  <a:endParaRPr lang="en-US"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</p:grpSp>
        <p:grpSp>
          <p:nvGrpSpPr>
            <p:cNvPr id="87" name="Group 22"/>
            <p:cNvGrpSpPr>
              <a:grpSpLocks/>
            </p:cNvGrpSpPr>
            <p:nvPr/>
          </p:nvGrpSpPr>
          <p:grpSpPr bwMode="auto">
            <a:xfrm>
              <a:off x="7116762" y="4544590"/>
              <a:ext cx="1414463" cy="434975"/>
              <a:chOff x="0" y="0"/>
              <a:chExt cx="891" cy="273"/>
            </a:xfrm>
          </p:grpSpPr>
          <p:sp>
            <p:nvSpPr>
              <p:cNvPr id="88" name="AutoShape 23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9" name="Rectangle 24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Network</a:t>
                </a:r>
              </a:p>
            </p:txBody>
          </p:sp>
        </p:grpSp>
      </p:grpSp>
      <p:cxnSp>
        <p:nvCxnSpPr>
          <p:cNvPr id="101" name="Connecteur droit avec flèche 100"/>
          <p:cNvCxnSpPr>
            <a:stCxn id="58" idx="3"/>
            <a:endCxn id="76" idx="1"/>
          </p:cNvCxnSpPr>
          <p:nvPr/>
        </p:nvCxnSpPr>
        <p:spPr>
          <a:xfrm>
            <a:off x="2281088" y="4930333"/>
            <a:ext cx="41529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ZoneTexte 101"/>
          <p:cNvSpPr txBox="1"/>
          <p:nvPr/>
        </p:nvSpPr>
        <p:spPr>
          <a:xfrm>
            <a:off x="3526830" y="4592473"/>
            <a:ext cx="53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TCP</a:t>
            </a:r>
          </a:p>
        </p:txBody>
      </p:sp>
      <p:pic>
        <p:nvPicPr>
          <p:cNvPr id="103" name="Espace réservé du contenu 4" descr="mbo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7" b="-3087"/>
          <a:stretch>
            <a:fillRect/>
          </a:stretch>
        </p:blipFill>
        <p:spPr>
          <a:xfrm>
            <a:off x="4436270" y="2991654"/>
            <a:ext cx="880118" cy="484031"/>
          </a:xfrm>
          <a:prstGeom prst="rect">
            <a:avLst/>
          </a:prstGeom>
        </p:spPr>
      </p:pic>
      <p:grpSp>
        <p:nvGrpSpPr>
          <p:cNvPr id="104" name="Grouper 103"/>
          <p:cNvGrpSpPr/>
          <p:nvPr/>
        </p:nvGrpSpPr>
        <p:grpSpPr>
          <a:xfrm>
            <a:off x="4502653" y="4264185"/>
            <a:ext cx="1414463" cy="2166745"/>
            <a:chOff x="2425700" y="1819741"/>
            <a:chExt cx="1414463" cy="2166745"/>
          </a:xfrm>
        </p:grpSpPr>
        <p:grpSp>
          <p:nvGrpSpPr>
            <p:cNvPr id="105" name="Group 4"/>
            <p:cNvGrpSpPr>
              <a:grpSpLocks/>
            </p:cNvGrpSpPr>
            <p:nvPr/>
          </p:nvGrpSpPr>
          <p:grpSpPr bwMode="auto">
            <a:xfrm>
              <a:off x="2425700" y="3551511"/>
              <a:ext cx="1414463" cy="434975"/>
              <a:chOff x="0" y="-33"/>
              <a:chExt cx="891" cy="273"/>
            </a:xfrm>
          </p:grpSpPr>
          <p:sp>
            <p:nvSpPr>
              <p:cNvPr id="120" name="AutoShape 5"/>
              <p:cNvSpPr>
                <a:spLocks/>
              </p:cNvSpPr>
              <p:nvPr/>
            </p:nvSpPr>
            <p:spPr bwMode="auto">
              <a:xfrm>
                <a:off x="0" y="-33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21" name="Rectangle 6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rgbClr val="FF000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Physical</a:t>
                </a:r>
              </a:p>
            </p:txBody>
          </p:sp>
        </p:grpSp>
        <p:sp>
          <p:nvSpPr>
            <p:cNvPr id="106" name="Line 11"/>
            <p:cNvSpPr>
              <a:spLocks noChangeShapeType="1"/>
            </p:cNvSpPr>
            <p:nvPr/>
          </p:nvSpPr>
          <p:spPr bwMode="auto">
            <a:xfrm rot="10800000" flipH="1">
              <a:off x="2425700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Line 12"/>
            <p:cNvSpPr>
              <a:spLocks noChangeShapeType="1"/>
            </p:cNvSpPr>
            <p:nvPr/>
          </p:nvSpPr>
          <p:spPr bwMode="auto">
            <a:xfrm rot="10800000" flipH="1">
              <a:off x="3838575" y="2878603"/>
              <a:ext cx="1588" cy="536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08" name="Group 13"/>
            <p:cNvGrpSpPr>
              <a:grpSpLocks/>
            </p:cNvGrpSpPr>
            <p:nvPr/>
          </p:nvGrpSpPr>
          <p:grpSpPr bwMode="auto">
            <a:xfrm>
              <a:off x="2425700" y="3119907"/>
              <a:ext cx="1414463" cy="433387"/>
              <a:chOff x="0" y="-21"/>
              <a:chExt cx="891" cy="273"/>
            </a:xfrm>
          </p:grpSpPr>
          <p:sp>
            <p:nvSpPr>
              <p:cNvPr id="118" name="AutoShape 14"/>
              <p:cNvSpPr>
                <a:spLocks/>
              </p:cNvSpPr>
              <p:nvPr/>
            </p:nvSpPr>
            <p:spPr bwMode="auto">
              <a:xfrm>
                <a:off x="0" y="-21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19" name="Rectangle 15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 err="1">
                    <a:solidFill>
                      <a:srgbClr val="FF000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Datalink</a:t>
                </a:r>
                <a:endParaRPr lang="en-US" sz="2000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</p:grpSp>
        <p:grpSp>
          <p:nvGrpSpPr>
            <p:cNvPr id="109" name="Group 22"/>
            <p:cNvGrpSpPr>
              <a:grpSpLocks/>
            </p:cNvGrpSpPr>
            <p:nvPr/>
          </p:nvGrpSpPr>
          <p:grpSpPr bwMode="auto">
            <a:xfrm>
              <a:off x="2425700" y="2683271"/>
              <a:ext cx="1414463" cy="434975"/>
              <a:chOff x="0" y="-12"/>
              <a:chExt cx="891" cy="273"/>
            </a:xfrm>
          </p:grpSpPr>
          <p:sp>
            <p:nvSpPr>
              <p:cNvPr id="116" name="AutoShape 23"/>
              <p:cNvSpPr>
                <a:spLocks/>
              </p:cNvSpPr>
              <p:nvPr/>
            </p:nvSpPr>
            <p:spPr bwMode="auto">
              <a:xfrm>
                <a:off x="0" y="-12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17" name="Rectangle 24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rgbClr val="FF000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Network</a:t>
                </a:r>
              </a:p>
            </p:txBody>
          </p:sp>
        </p:grpSp>
        <p:grpSp>
          <p:nvGrpSpPr>
            <p:cNvPr id="110" name="Group 38"/>
            <p:cNvGrpSpPr>
              <a:grpSpLocks/>
            </p:cNvGrpSpPr>
            <p:nvPr/>
          </p:nvGrpSpPr>
          <p:grpSpPr bwMode="auto">
            <a:xfrm>
              <a:off x="2425700" y="2251541"/>
              <a:ext cx="1414463" cy="433387"/>
              <a:chOff x="0" y="0"/>
              <a:chExt cx="891" cy="273"/>
            </a:xfrm>
          </p:grpSpPr>
          <p:sp>
            <p:nvSpPr>
              <p:cNvPr id="114" name="AutoShape 39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15" name="Rectangle 40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rgbClr val="FF000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Transport</a:t>
                </a:r>
              </a:p>
            </p:txBody>
          </p:sp>
        </p:grpSp>
        <p:grpSp>
          <p:nvGrpSpPr>
            <p:cNvPr id="111" name="Group 46"/>
            <p:cNvGrpSpPr>
              <a:grpSpLocks/>
            </p:cNvGrpSpPr>
            <p:nvPr/>
          </p:nvGrpSpPr>
          <p:grpSpPr bwMode="auto">
            <a:xfrm>
              <a:off x="2425700" y="1819741"/>
              <a:ext cx="1414463" cy="433387"/>
              <a:chOff x="0" y="0"/>
              <a:chExt cx="891" cy="273"/>
            </a:xfrm>
          </p:grpSpPr>
          <p:sp>
            <p:nvSpPr>
              <p:cNvPr id="112" name="AutoShape 47"/>
              <p:cNvSpPr>
                <a:spLocks/>
              </p:cNvSpPr>
              <p:nvPr/>
            </p:nvSpPr>
            <p:spPr bwMode="auto">
              <a:xfrm>
                <a:off x="0" y="0"/>
                <a:ext cx="890" cy="273"/>
              </a:xfrm>
              <a:prstGeom prst="roundRect">
                <a:avLst>
                  <a:gd name="adj" fmla="val 361"/>
                </a:avLst>
              </a:prstGeom>
              <a:noFill/>
              <a:ln w="12700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13" name="Rectangle 48"/>
              <p:cNvSpPr>
                <a:spLocks/>
              </p:cNvSpPr>
              <p:nvPr/>
            </p:nvSpPr>
            <p:spPr bwMode="auto">
              <a:xfrm>
                <a:off x="0" y="40"/>
                <a:ext cx="89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>
                  <a:lnSpc>
                    <a:spcPct val="84000"/>
                  </a:lnSpc>
                  <a:tabLst>
                    <a:tab pos="723900" algn="l"/>
                    <a:tab pos="1447800" algn="l"/>
                    <a:tab pos="2171700" algn="l"/>
                    <a:tab pos="2882900" algn="l"/>
                  </a:tabLst>
                </a:pPr>
                <a:r>
                  <a:rPr lang="en-US" sz="2000">
                    <a:solidFill>
                      <a:srgbClr val="FF0000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Application</a:t>
                </a:r>
              </a:p>
            </p:txBody>
          </p:sp>
        </p:grpSp>
      </p:grpSp>
      <p:cxnSp>
        <p:nvCxnSpPr>
          <p:cNvPr id="122" name="Connecteur droit avec flèche 121"/>
          <p:cNvCxnSpPr/>
          <p:nvPr/>
        </p:nvCxnSpPr>
        <p:spPr>
          <a:xfrm flipV="1">
            <a:off x="2302318" y="4930333"/>
            <a:ext cx="2133952" cy="27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/>
          <p:cNvCxnSpPr/>
          <p:nvPr/>
        </p:nvCxnSpPr>
        <p:spPr>
          <a:xfrm>
            <a:off x="5915527" y="4933066"/>
            <a:ext cx="520049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106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17"/>
    </mc:Choice>
    <mc:Fallback>
      <p:transition spd="slow" advTm="45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TCP segments </a:t>
            </a:r>
            <a:r>
              <a:rPr lang="fr-FR" err="1"/>
              <a:t>processed</a:t>
            </a:r>
            <a:r>
              <a:rPr lang="fr-FR"/>
              <a:t> by an ALG running on a NAT</a:t>
            </a:r>
          </a:p>
        </p:txBody>
      </p:sp>
      <p:grpSp>
        <p:nvGrpSpPr>
          <p:cNvPr id="51" name="Grouper 50"/>
          <p:cNvGrpSpPr/>
          <p:nvPr/>
        </p:nvGrpSpPr>
        <p:grpSpPr>
          <a:xfrm>
            <a:off x="533400" y="1709738"/>
            <a:ext cx="3448050" cy="4613275"/>
            <a:chOff x="739775" y="2006601"/>
            <a:chExt cx="3448050" cy="4613275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739775" y="3622676"/>
              <a:ext cx="3444875" cy="1611312"/>
              <a:chOff x="0" y="0"/>
              <a:chExt cx="2170" cy="1015"/>
            </a:xfrm>
          </p:grpSpPr>
          <p:sp>
            <p:nvSpPr>
              <p:cNvPr id="5" name="AutoShape 6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" name="AutoShape 7"/>
              <p:cNvSpPr>
                <a:spLocks/>
              </p:cNvSpPr>
              <p:nvPr/>
            </p:nvSpPr>
            <p:spPr bwMode="auto">
              <a:xfrm>
                <a:off x="0" y="203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" name="AutoShape 8"/>
              <p:cNvSpPr>
                <a:spLocks/>
              </p:cNvSpPr>
              <p:nvPr/>
            </p:nvSpPr>
            <p:spPr bwMode="auto">
              <a:xfrm>
                <a:off x="0" y="406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" name="AutoShape 9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" name="AutoShape 10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10" name="Rectangle 11"/>
            <p:cNvSpPr>
              <a:spLocks/>
            </p:cNvSpPr>
            <p:nvPr/>
          </p:nvSpPr>
          <p:spPr bwMode="auto">
            <a:xfrm>
              <a:off x="1062038" y="3676651"/>
              <a:ext cx="9302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port</a:t>
              </a:r>
            </a:p>
          </p:txBody>
        </p:sp>
        <p:sp>
          <p:nvSpPr>
            <p:cNvPr id="11" name="Rectangle 12"/>
            <p:cNvSpPr>
              <a:spLocks/>
            </p:cNvSpPr>
            <p:nvPr/>
          </p:nvSpPr>
          <p:spPr bwMode="auto">
            <a:xfrm>
              <a:off x="2692400" y="3676651"/>
              <a:ext cx="12573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port</a:t>
              </a: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2498725" y="3640138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Rectangle 14"/>
            <p:cNvSpPr>
              <a:spLocks/>
            </p:cNvSpPr>
            <p:nvPr/>
          </p:nvSpPr>
          <p:spPr bwMode="auto">
            <a:xfrm>
              <a:off x="1093788" y="4987926"/>
              <a:ext cx="85248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2501900" y="49149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Rectangle 16"/>
            <p:cNvSpPr>
              <a:spLocks/>
            </p:cNvSpPr>
            <p:nvPr/>
          </p:nvSpPr>
          <p:spPr bwMode="auto">
            <a:xfrm>
              <a:off x="2820988" y="4965701"/>
              <a:ext cx="11382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Urgent pointer</a:t>
              </a:r>
            </a:p>
          </p:txBody>
        </p:sp>
        <p:sp>
          <p:nvSpPr>
            <p:cNvPr id="16" name="Rectangle 17"/>
            <p:cNvSpPr>
              <a:spLocks/>
            </p:cNvSpPr>
            <p:nvPr/>
          </p:nvSpPr>
          <p:spPr bwMode="auto">
            <a:xfrm>
              <a:off x="777875" y="4643438"/>
              <a:ext cx="1735138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THL  Reserved  Flags</a:t>
              </a:r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2501900" y="46101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1123950" y="4595813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1998663" y="4598988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Rectangle 21"/>
            <p:cNvSpPr>
              <a:spLocks/>
            </p:cNvSpPr>
            <p:nvPr/>
          </p:nvSpPr>
          <p:spPr bwMode="auto">
            <a:xfrm>
              <a:off x="1554163" y="4322763"/>
              <a:ext cx="20177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Acknowledgment number</a:t>
              </a:r>
            </a:p>
          </p:txBody>
        </p:sp>
        <p:sp>
          <p:nvSpPr>
            <p:cNvPr id="21" name="Rectangle 22"/>
            <p:cNvSpPr>
              <a:spLocks/>
            </p:cNvSpPr>
            <p:nvPr/>
          </p:nvSpPr>
          <p:spPr bwMode="auto">
            <a:xfrm>
              <a:off x="1554163" y="4000501"/>
              <a:ext cx="14652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Sequence number</a:t>
              </a:r>
            </a:p>
          </p:txBody>
        </p:sp>
        <p:sp>
          <p:nvSpPr>
            <p:cNvPr id="22" name="Rectangle 23"/>
            <p:cNvSpPr>
              <a:spLocks/>
            </p:cNvSpPr>
            <p:nvPr/>
          </p:nvSpPr>
          <p:spPr bwMode="auto">
            <a:xfrm>
              <a:off x="2820988" y="4656138"/>
              <a:ext cx="6445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Window</a:t>
              </a:r>
            </a:p>
          </p:txBody>
        </p:sp>
        <p:grpSp>
          <p:nvGrpSpPr>
            <p:cNvPr id="23" name="Group 24"/>
            <p:cNvGrpSpPr>
              <a:grpSpLocks/>
            </p:cNvGrpSpPr>
            <p:nvPr/>
          </p:nvGrpSpPr>
          <p:grpSpPr bwMode="auto">
            <a:xfrm>
              <a:off x="742950" y="2014538"/>
              <a:ext cx="3444875" cy="1611313"/>
              <a:chOff x="0" y="0"/>
              <a:chExt cx="2170" cy="1015"/>
            </a:xfrm>
          </p:grpSpPr>
          <p:sp>
            <p:nvSpPr>
              <p:cNvPr id="24" name="AutoShape 25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5" name="AutoShape 26"/>
              <p:cNvSpPr>
                <a:spLocks/>
              </p:cNvSpPr>
              <p:nvPr/>
            </p:nvSpPr>
            <p:spPr bwMode="auto">
              <a:xfrm>
                <a:off x="0" y="204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6" name="AutoShape 27"/>
              <p:cNvSpPr>
                <a:spLocks/>
              </p:cNvSpPr>
              <p:nvPr/>
            </p:nvSpPr>
            <p:spPr bwMode="auto">
              <a:xfrm>
                <a:off x="0" y="407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7" name="AutoShape 28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8" name="AutoShape 29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29" name="Rectangle 30"/>
            <p:cNvSpPr>
              <a:spLocks/>
            </p:cNvSpPr>
            <p:nvPr/>
          </p:nvSpPr>
          <p:spPr bwMode="auto">
            <a:xfrm>
              <a:off x="828675" y="2068513"/>
              <a:ext cx="14478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err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Ver</a:t>
              </a: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IHL       </a:t>
              </a:r>
              <a:r>
                <a:rPr lang="en-US"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</a:t>
              </a:r>
              <a:r>
                <a:rPr lang="en-US" sz="1400" err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ToS</a:t>
              </a:r>
              <a:endParaRPr lang="en-US" sz="14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" name="Rectangle 31"/>
            <p:cNvSpPr>
              <a:spLocks/>
            </p:cNvSpPr>
            <p:nvPr/>
          </p:nvSpPr>
          <p:spPr bwMode="auto">
            <a:xfrm>
              <a:off x="2862263" y="2070101"/>
              <a:ext cx="9207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Total length</a:t>
              </a:r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>
              <a:off x="2487613" y="2006601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Rectangle 33"/>
            <p:cNvSpPr>
              <a:spLocks/>
            </p:cNvSpPr>
            <p:nvPr/>
          </p:nvSpPr>
          <p:spPr bwMode="auto">
            <a:xfrm>
              <a:off x="2840038" y="2711451"/>
              <a:ext cx="85248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33" name="Rectangle 34"/>
            <p:cNvSpPr>
              <a:spLocks/>
            </p:cNvSpPr>
            <p:nvPr/>
          </p:nvSpPr>
          <p:spPr bwMode="auto">
            <a:xfrm>
              <a:off x="914400" y="2717801"/>
              <a:ext cx="15144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TTL       Protocol</a:t>
              </a:r>
            </a:p>
          </p:txBody>
        </p:sp>
        <p:sp>
          <p:nvSpPr>
            <p:cNvPr id="34" name="Rectangle 35"/>
            <p:cNvSpPr>
              <a:spLocks/>
            </p:cNvSpPr>
            <p:nvPr/>
          </p:nvSpPr>
          <p:spPr bwMode="auto">
            <a:xfrm>
              <a:off x="2549525" y="2408238"/>
              <a:ext cx="14319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Flags Frag. Offset</a:t>
              </a:r>
            </a:p>
          </p:txBody>
        </p:sp>
        <p:sp>
          <p:nvSpPr>
            <p:cNvPr id="35" name="Rectangle 36"/>
            <p:cNvSpPr>
              <a:spLocks/>
            </p:cNvSpPr>
            <p:nvPr/>
          </p:nvSpPr>
          <p:spPr bwMode="auto">
            <a:xfrm>
              <a:off x="1625600" y="3041651"/>
              <a:ext cx="15208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IP address </a:t>
              </a:r>
            </a:p>
          </p:txBody>
        </p:sp>
        <p:sp>
          <p:nvSpPr>
            <p:cNvPr id="36" name="Rectangle 37"/>
            <p:cNvSpPr>
              <a:spLocks/>
            </p:cNvSpPr>
            <p:nvPr/>
          </p:nvSpPr>
          <p:spPr bwMode="auto">
            <a:xfrm>
              <a:off x="1114425" y="2406651"/>
              <a:ext cx="10096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Identification</a:t>
              </a:r>
            </a:p>
          </p:txBody>
        </p:sp>
        <p:sp>
          <p:nvSpPr>
            <p:cNvPr id="37" name="Line 38"/>
            <p:cNvSpPr>
              <a:spLocks noChangeShapeType="1"/>
            </p:cNvSpPr>
            <p:nvPr/>
          </p:nvSpPr>
          <p:spPr bwMode="auto">
            <a:xfrm>
              <a:off x="1168400" y="2028826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>
              <a:off x="1708150" y="2028826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40"/>
            <p:cNvSpPr>
              <a:spLocks noChangeShapeType="1"/>
            </p:cNvSpPr>
            <p:nvPr/>
          </p:nvSpPr>
          <p:spPr bwMode="auto">
            <a:xfrm>
              <a:off x="2484438" y="2355851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>
              <a:off x="3003550" y="235585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>
              <a:off x="2484438" y="2670176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>
              <a:off x="1704975" y="26797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Rectangle 44"/>
            <p:cNvSpPr>
              <a:spLocks/>
            </p:cNvSpPr>
            <p:nvPr/>
          </p:nvSpPr>
          <p:spPr bwMode="auto">
            <a:xfrm>
              <a:off x="1446213" y="3355976"/>
              <a:ext cx="18462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IP address </a:t>
              </a:r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>
              <a:off x="742950" y="5060951"/>
              <a:ext cx="1588" cy="4587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46"/>
            <p:cNvSpPr>
              <a:spLocks noChangeShapeType="1"/>
            </p:cNvSpPr>
            <p:nvPr/>
          </p:nvSpPr>
          <p:spPr bwMode="auto">
            <a:xfrm>
              <a:off x="4186238" y="5062538"/>
              <a:ext cx="1587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AutoShape 47"/>
            <p:cNvSpPr>
              <a:spLocks/>
            </p:cNvSpPr>
            <p:nvPr/>
          </p:nvSpPr>
          <p:spPr bwMode="auto">
            <a:xfrm>
              <a:off x="742950" y="5235576"/>
              <a:ext cx="3441700" cy="1384300"/>
            </a:xfrm>
            <a:prstGeom prst="roundRect">
              <a:avLst>
                <a:gd name="adj" fmla="val 106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47" name="Rectangle 48"/>
            <p:cNvSpPr>
              <a:spLocks/>
            </p:cNvSpPr>
            <p:nvPr/>
          </p:nvSpPr>
          <p:spPr bwMode="auto">
            <a:xfrm>
              <a:off x="2257425" y="6107113"/>
              <a:ext cx="6540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Payload</a:t>
              </a:r>
            </a:p>
          </p:txBody>
        </p:sp>
        <p:sp>
          <p:nvSpPr>
            <p:cNvPr id="48" name="Rectangle 49"/>
            <p:cNvSpPr>
              <a:spLocks/>
            </p:cNvSpPr>
            <p:nvPr/>
          </p:nvSpPr>
          <p:spPr bwMode="auto">
            <a:xfrm>
              <a:off x="2152650" y="5259388"/>
              <a:ext cx="656868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i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Options</a:t>
              </a:r>
            </a:p>
          </p:txBody>
        </p:sp>
        <p:sp>
          <p:nvSpPr>
            <p:cNvPr id="49" name="Rectangle 50"/>
            <p:cNvSpPr>
              <a:spLocks/>
            </p:cNvSpPr>
            <p:nvPr/>
          </p:nvSpPr>
          <p:spPr bwMode="auto">
            <a:xfrm>
              <a:off x="2152650" y="5602288"/>
              <a:ext cx="0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endParaRPr lang="en-US" sz="1400" i="1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0" name="Line 51"/>
            <p:cNvSpPr>
              <a:spLocks noChangeShapeType="1"/>
            </p:cNvSpPr>
            <p:nvPr/>
          </p:nvSpPr>
          <p:spPr bwMode="auto">
            <a:xfrm rot="10800000" flipH="1">
              <a:off x="762000" y="5545138"/>
              <a:ext cx="3400425" cy="9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cxnSp>
        <p:nvCxnSpPr>
          <p:cNvPr id="54" name="Connecteur droit avec flèche 53"/>
          <p:cNvCxnSpPr/>
          <p:nvPr/>
        </p:nvCxnSpPr>
        <p:spPr>
          <a:xfrm>
            <a:off x="4192369" y="4241800"/>
            <a:ext cx="107842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Grouper 54"/>
          <p:cNvGrpSpPr/>
          <p:nvPr/>
        </p:nvGrpSpPr>
        <p:grpSpPr>
          <a:xfrm>
            <a:off x="5464175" y="1719262"/>
            <a:ext cx="3448050" cy="4613275"/>
            <a:chOff x="739775" y="2006601"/>
            <a:chExt cx="3448050" cy="4613275"/>
          </a:xfrm>
        </p:grpSpPr>
        <p:grpSp>
          <p:nvGrpSpPr>
            <p:cNvPr id="56" name="Group 5"/>
            <p:cNvGrpSpPr>
              <a:grpSpLocks/>
            </p:cNvGrpSpPr>
            <p:nvPr/>
          </p:nvGrpSpPr>
          <p:grpSpPr bwMode="auto">
            <a:xfrm>
              <a:off x="739775" y="3622676"/>
              <a:ext cx="3444875" cy="1611312"/>
              <a:chOff x="0" y="0"/>
              <a:chExt cx="2170" cy="1015"/>
            </a:xfrm>
          </p:grpSpPr>
          <p:sp>
            <p:nvSpPr>
              <p:cNvPr id="98" name="AutoShape 6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9" name="AutoShape 7"/>
              <p:cNvSpPr>
                <a:spLocks/>
              </p:cNvSpPr>
              <p:nvPr/>
            </p:nvSpPr>
            <p:spPr bwMode="auto">
              <a:xfrm>
                <a:off x="0" y="203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00" name="AutoShape 8"/>
              <p:cNvSpPr>
                <a:spLocks/>
              </p:cNvSpPr>
              <p:nvPr/>
            </p:nvSpPr>
            <p:spPr bwMode="auto">
              <a:xfrm>
                <a:off x="0" y="406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01" name="AutoShape 9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02" name="AutoShape 10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57" name="Rectangle 11"/>
            <p:cNvSpPr>
              <a:spLocks/>
            </p:cNvSpPr>
            <p:nvPr/>
          </p:nvSpPr>
          <p:spPr bwMode="auto">
            <a:xfrm>
              <a:off x="1062038" y="3676651"/>
              <a:ext cx="1007525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port</a:t>
              </a:r>
            </a:p>
          </p:txBody>
        </p:sp>
        <p:sp>
          <p:nvSpPr>
            <p:cNvPr id="58" name="Rectangle 12"/>
            <p:cNvSpPr>
              <a:spLocks/>
            </p:cNvSpPr>
            <p:nvPr/>
          </p:nvSpPr>
          <p:spPr bwMode="auto">
            <a:xfrm>
              <a:off x="2692400" y="3676651"/>
              <a:ext cx="1376416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port</a:t>
              </a:r>
            </a:p>
          </p:txBody>
        </p:sp>
        <p:sp>
          <p:nvSpPr>
            <p:cNvPr id="59" name="Line 13"/>
            <p:cNvSpPr>
              <a:spLocks noChangeShapeType="1"/>
            </p:cNvSpPr>
            <p:nvPr/>
          </p:nvSpPr>
          <p:spPr bwMode="auto">
            <a:xfrm>
              <a:off x="2498725" y="3640138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Rectangle 14"/>
            <p:cNvSpPr>
              <a:spLocks/>
            </p:cNvSpPr>
            <p:nvPr/>
          </p:nvSpPr>
          <p:spPr bwMode="auto">
            <a:xfrm>
              <a:off x="1093788" y="4987926"/>
              <a:ext cx="946160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 i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61" name="Line 15"/>
            <p:cNvSpPr>
              <a:spLocks noChangeShapeType="1"/>
            </p:cNvSpPr>
            <p:nvPr/>
          </p:nvSpPr>
          <p:spPr bwMode="auto">
            <a:xfrm>
              <a:off x="2501900" y="49149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Rectangle 16"/>
            <p:cNvSpPr>
              <a:spLocks/>
            </p:cNvSpPr>
            <p:nvPr/>
          </p:nvSpPr>
          <p:spPr bwMode="auto">
            <a:xfrm>
              <a:off x="2820988" y="4965701"/>
              <a:ext cx="11382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Urgent pointer</a:t>
              </a:r>
            </a:p>
          </p:txBody>
        </p:sp>
        <p:sp>
          <p:nvSpPr>
            <p:cNvPr id="63" name="Rectangle 17"/>
            <p:cNvSpPr>
              <a:spLocks/>
            </p:cNvSpPr>
            <p:nvPr/>
          </p:nvSpPr>
          <p:spPr bwMode="auto">
            <a:xfrm>
              <a:off x="777875" y="4643438"/>
              <a:ext cx="1735138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THL  Reserved  Flags</a:t>
              </a:r>
            </a:p>
          </p:txBody>
        </p:sp>
        <p:sp>
          <p:nvSpPr>
            <p:cNvPr id="64" name="Line 18"/>
            <p:cNvSpPr>
              <a:spLocks noChangeShapeType="1"/>
            </p:cNvSpPr>
            <p:nvPr/>
          </p:nvSpPr>
          <p:spPr bwMode="auto">
            <a:xfrm>
              <a:off x="2501900" y="46101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19"/>
            <p:cNvSpPr>
              <a:spLocks noChangeShapeType="1"/>
            </p:cNvSpPr>
            <p:nvPr/>
          </p:nvSpPr>
          <p:spPr bwMode="auto">
            <a:xfrm>
              <a:off x="1123950" y="4595813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Line 20"/>
            <p:cNvSpPr>
              <a:spLocks noChangeShapeType="1"/>
            </p:cNvSpPr>
            <p:nvPr/>
          </p:nvSpPr>
          <p:spPr bwMode="auto">
            <a:xfrm>
              <a:off x="1998663" y="4598988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Rectangle 21"/>
            <p:cNvSpPr>
              <a:spLocks/>
            </p:cNvSpPr>
            <p:nvPr/>
          </p:nvSpPr>
          <p:spPr bwMode="auto">
            <a:xfrm>
              <a:off x="1554163" y="4322763"/>
              <a:ext cx="2232720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 i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Acknowledgment number</a:t>
              </a:r>
            </a:p>
          </p:txBody>
        </p:sp>
        <p:sp>
          <p:nvSpPr>
            <p:cNvPr id="68" name="Rectangle 22"/>
            <p:cNvSpPr>
              <a:spLocks/>
            </p:cNvSpPr>
            <p:nvPr/>
          </p:nvSpPr>
          <p:spPr bwMode="auto">
            <a:xfrm>
              <a:off x="1554163" y="4000501"/>
              <a:ext cx="1594525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 i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Sequence number</a:t>
              </a:r>
            </a:p>
          </p:txBody>
        </p:sp>
        <p:sp>
          <p:nvSpPr>
            <p:cNvPr id="69" name="Rectangle 23"/>
            <p:cNvSpPr>
              <a:spLocks/>
            </p:cNvSpPr>
            <p:nvPr/>
          </p:nvSpPr>
          <p:spPr bwMode="auto">
            <a:xfrm>
              <a:off x="2820988" y="4656138"/>
              <a:ext cx="6445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Window</a:t>
              </a:r>
            </a:p>
          </p:txBody>
        </p:sp>
        <p:grpSp>
          <p:nvGrpSpPr>
            <p:cNvPr id="70" name="Group 24"/>
            <p:cNvGrpSpPr>
              <a:grpSpLocks/>
            </p:cNvGrpSpPr>
            <p:nvPr/>
          </p:nvGrpSpPr>
          <p:grpSpPr bwMode="auto">
            <a:xfrm>
              <a:off x="742950" y="2014538"/>
              <a:ext cx="3444875" cy="1611313"/>
              <a:chOff x="0" y="0"/>
              <a:chExt cx="2170" cy="1015"/>
            </a:xfrm>
          </p:grpSpPr>
          <p:sp>
            <p:nvSpPr>
              <p:cNvPr id="93" name="AutoShape 25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4" name="AutoShape 26"/>
              <p:cNvSpPr>
                <a:spLocks/>
              </p:cNvSpPr>
              <p:nvPr/>
            </p:nvSpPr>
            <p:spPr bwMode="auto">
              <a:xfrm>
                <a:off x="0" y="204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5" name="AutoShape 27"/>
              <p:cNvSpPr>
                <a:spLocks/>
              </p:cNvSpPr>
              <p:nvPr/>
            </p:nvSpPr>
            <p:spPr bwMode="auto">
              <a:xfrm>
                <a:off x="0" y="407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6" name="AutoShape 28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7" name="AutoShape 29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71" name="Rectangle 30"/>
            <p:cNvSpPr>
              <a:spLocks/>
            </p:cNvSpPr>
            <p:nvPr/>
          </p:nvSpPr>
          <p:spPr bwMode="auto">
            <a:xfrm>
              <a:off x="828675" y="2068513"/>
              <a:ext cx="1496760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err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Ver</a:t>
              </a: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IHL       </a:t>
              </a:r>
              <a:r>
                <a:rPr lang="en-US"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</a:t>
              </a:r>
              <a:r>
                <a:rPr lang="en-US" sz="1400" b="1" i="1" err="1">
                  <a:solidFill>
                    <a:srgbClr val="FF66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ToS</a:t>
              </a:r>
              <a:endParaRPr lang="en-US" sz="1400" b="1" i="1">
                <a:solidFill>
                  <a:srgbClr val="FF66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72" name="Rectangle 31"/>
            <p:cNvSpPr>
              <a:spLocks/>
            </p:cNvSpPr>
            <p:nvPr/>
          </p:nvSpPr>
          <p:spPr bwMode="auto">
            <a:xfrm>
              <a:off x="2862263" y="2070101"/>
              <a:ext cx="1042152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 i="1">
                  <a:solidFill>
                    <a:srgbClr val="FF66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Total length</a:t>
              </a:r>
            </a:p>
          </p:txBody>
        </p:sp>
        <p:sp>
          <p:nvSpPr>
            <p:cNvPr id="73" name="Line 32"/>
            <p:cNvSpPr>
              <a:spLocks noChangeShapeType="1"/>
            </p:cNvSpPr>
            <p:nvPr/>
          </p:nvSpPr>
          <p:spPr bwMode="auto">
            <a:xfrm>
              <a:off x="2487613" y="2006601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Rectangle 33"/>
            <p:cNvSpPr>
              <a:spLocks/>
            </p:cNvSpPr>
            <p:nvPr/>
          </p:nvSpPr>
          <p:spPr bwMode="auto">
            <a:xfrm>
              <a:off x="2840038" y="2711451"/>
              <a:ext cx="908026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75" name="Rectangle 34"/>
            <p:cNvSpPr>
              <a:spLocks/>
            </p:cNvSpPr>
            <p:nvPr/>
          </p:nvSpPr>
          <p:spPr bwMode="auto">
            <a:xfrm>
              <a:off x="914400" y="2717801"/>
              <a:ext cx="1533160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</a:t>
              </a: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TTL </a:t>
              </a: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  Protocol</a:t>
              </a:r>
            </a:p>
          </p:txBody>
        </p:sp>
        <p:sp>
          <p:nvSpPr>
            <p:cNvPr id="76" name="Rectangle 35"/>
            <p:cNvSpPr>
              <a:spLocks/>
            </p:cNvSpPr>
            <p:nvPr/>
          </p:nvSpPr>
          <p:spPr bwMode="auto">
            <a:xfrm>
              <a:off x="2549525" y="2408238"/>
              <a:ext cx="1564456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 i="1">
                  <a:solidFill>
                    <a:srgbClr val="FF66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Flags Frag. Offset</a:t>
              </a:r>
            </a:p>
          </p:txBody>
        </p:sp>
        <p:sp>
          <p:nvSpPr>
            <p:cNvPr id="77" name="Rectangle 36"/>
            <p:cNvSpPr>
              <a:spLocks/>
            </p:cNvSpPr>
            <p:nvPr/>
          </p:nvSpPr>
          <p:spPr bwMode="auto">
            <a:xfrm>
              <a:off x="1625600" y="3041651"/>
              <a:ext cx="1564531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IP address </a:t>
              </a:r>
            </a:p>
          </p:txBody>
        </p:sp>
        <p:sp>
          <p:nvSpPr>
            <p:cNvPr id="78" name="Rectangle 37"/>
            <p:cNvSpPr>
              <a:spLocks/>
            </p:cNvSpPr>
            <p:nvPr/>
          </p:nvSpPr>
          <p:spPr bwMode="auto">
            <a:xfrm>
              <a:off x="1114425" y="2406651"/>
              <a:ext cx="10096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Identification</a:t>
              </a:r>
            </a:p>
          </p:txBody>
        </p:sp>
        <p:sp>
          <p:nvSpPr>
            <p:cNvPr id="79" name="Line 38"/>
            <p:cNvSpPr>
              <a:spLocks noChangeShapeType="1"/>
            </p:cNvSpPr>
            <p:nvPr/>
          </p:nvSpPr>
          <p:spPr bwMode="auto">
            <a:xfrm>
              <a:off x="1168400" y="2028826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Line 39"/>
            <p:cNvSpPr>
              <a:spLocks noChangeShapeType="1"/>
            </p:cNvSpPr>
            <p:nvPr/>
          </p:nvSpPr>
          <p:spPr bwMode="auto">
            <a:xfrm>
              <a:off x="1708150" y="2028826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Line 40"/>
            <p:cNvSpPr>
              <a:spLocks noChangeShapeType="1"/>
            </p:cNvSpPr>
            <p:nvPr/>
          </p:nvSpPr>
          <p:spPr bwMode="auto">
            <a:xfrm>
              <a:off x="2484438" y="2355851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Line 41"/>
            <p:cNvSpPr>
              <a:spLocks noChangeShapeType="1"/>
            </p:cNvSpPr>
            <p:nvPr/>
          </p:nvSpPr>
          <p:spPr bwMode="auto">
            <a:xfrm>
              <a:off x="3003550" y="235585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Line 42"/>
            <p:cNvSpPr>
              <a:spLocks noChangeShapeType="1"/>
            </p:cNvSpPr>
            <p:nvPr/>
          </p:nvSpPr>
          <p:spPr bwMode="auto">
            <a:xfrm>
              <a:off x="2484438" y="2670176"/>
              <a:ext cx="1587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Line 43"/>
            <p:cNvSpPr>
              <a:spLocks noChangeShapeType="1"/>
            </p:cNvSpPr>
            <p:nvPr/>
          </p:nvSpPr>
          <p:spPr bwMode="auto">
            <a:xfrm>
              <a:off x="1704975" y="2679701"/>
              <a:ext cx="158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Rectangle 44"/>
            <p:cNvSpPr>
              <a:spLocks/>
            </p:cNvSpPr>
            <p:nvPr/>
          </p:nvSpPr>
          <p:spPr bwMode="auto">
            <a:xfrm>
              <a:off x="1446213" y="3355976"/>
              <a:ext cx="1936428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IP address </a:t>
              </a:r>
            </a:p>
          </p:txBody>
        </p:sp>
        <p:sp>
          <p:nvSpPr>
            <p:cNvPr id="86" name="Line 45"/>
            <p:cNvSpPr>
              <a:spLocks noChangeShapeType="1"/>
            </p:cNvSpPr>
            <p:nvPr/>
          </p:nvSpPr>
          <p:spPr bwMode="auto">
            <a:xfrm>
              <a:off x="742950" y="5060951"/>
              <a:ext cx="1588" cy="4587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Line 46"/>
            <p:cNvSpPr>
              <a:spLocks noChangeShapeType="1"/>
            </p:cNvSpPr>
            <p:nvPr/>
          </p:nvSpPr>
          <p:spPr bwMode="auto">
            <a:xfrm>
              <a:off x="4186238" y="5062538"/>
              <a:ext cx="1587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AutoShape 47"/>
            <p:cNvSpPr>
              <a:spLocks/>
            </p:cNvSpPr>
            <p:nvPr/>
          </p:nvSpPr>
          <p:spPr bwMode="auto">
            <a:xfrm>
              <a:off x="742950" y="5235576"/>
              <a:ext cx="3441700" cy="1384300"/>
            </a:xfrm>
            <a:prstGeom prst="roundRect">
              <a:avLst>
                <a:gd name="adj" fmla="val 106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89" name="Rectangle 48"/>
            <p:cNvSpPr>
              <a:spLocks/>
            </p:cNvSpPr>
            <p:nvPr/>
          </p:nvSpPr>
          <p:spPr bwMode="auto">
            <a:xfrm>
              <a:off x="2257425" y="6107113"/>
              <a:ext cx="726649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 b="1" i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Payload</a:t>
              </a:r>
            </a:p>
          </p:txBody>
        </p:sp>
        <p:sp>
          <p:nvSpPr>
            <p:cNvPr id="90" name="Rectangle 49"/>
            <p:cNvSpPr>
              <a:spLocks/>
            </p:cNvSpPr>
            <p:nvPr/>
          </p:nvSpPr>
          <p:spPr bwMode="auto">
            <a:xfrm>
              <a:off x="2152650" y="5259388"/>
              <a:ext cx="656868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i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Options</a:t>
              </a:r>
            </a:p>
          </p:txBody>
        </p:sp>
        <p:sp>
          <p:nvSpPr>
            <p:cNvPr id="91" name="Rectangle 50"/>
            <p:cNvSpPr>
              <a:spLocks/>
            </p:cNvSpPr>
            <p:nvPr/>
          </p:nvSpPr>
          <p:spPr bwMode="auto">
            <a:xfrm>
              <a:off x="2152650" y="5602288"/>
              <a:ext cx="0" cy="18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endParaRPr lang="en-US" sz="1400" i="1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2" name="Line 51"/>
            <p:cNvSpPr>
              <a:spLocks noChangeShapeType="1"/>
            </p:cNvSpPr>
            <p:nvPr/>
          </p:nvSpPr>
          <p:spPr bwMode="auto">
            <a:xfrm rot="10800000" flipH="1">
              <a:off x="762000" y="5545138"/>
              <a:ext cx="3400425" cy="9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03" name="Picture 2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369" y="3387723"/>
            <a:ext cx="1077913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9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20" y="1191006"/>
            <a:ext cx="3481920" cy="3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/>
              <a:t>How transparent is the Internet ?</a:t>
            </a:r>
          </a:p>
        </p:txBody>
      </p:sp>
      <p:sp>
        <p:nvSpPr>
          <p:cNvPr id="40965" name="Rectangle 5"/>
          <p:cNvSpPr>
            <a:spLocks noGrp="1" noChangeArrowheads="1"/>
          </p:cNvSpPr>
          <p:nvPr>
            <p:ph idx="1"/>
          </p:nvPr>
        </p:nvSpPr>
        <p:spPr>
          <a:xfrm>
            <a:off x="691200" y="1280295"/>
            <a:ext cx="4204800" cy="5576265"/>
          </a:xfrm>
          <a:ln/>
        </p:spPr>
        <p:txBody>
          <a:bodyPr/>
          <a:lstStyle/>
          <a:p>
            <a:r>
              <a:rPr lang="en-US" dirty="0"/>
              <a:t>25th September 2010 to 30th April 2011</a:t>
            </a:r>
          </a:p>
          <a:p>
            <a:r>
              <a:rPr lang="en-US" dirty="0"/>
              <a:t>142 access networks</a:t>
            </a:r>
          </a:p>
          <a:p>
            <a:r>
              <a:rPr lang="en-US" dirty="0"/>
              <a:t>24 countries</a:t>
            </a:r>
          </a:p>
          <a:p>
            <a:r>
              <a:rPr lang="en-US" dirty="0"/>
              <a:t>Sent specific TCP segments from client to a server in Japan</a:t>
            </a:r>
            <a:br>
              <a:rPr lang="en-US" dirty="0"/>
            </a:b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46801" y="6240673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Honda, </a:t>
            </a:r>
            <a:r>
              <a:rPr lang="fr-FR" sz="1400" dirty="0" err="1"/>
              <a:t>Michio</a:t>
            </a:r>
            <a:r>
              <a:rPr lang="fr-FR" sz="1400" dirty="0"/>
              <a:t>, et al. "</a:t>
            </a:r>
            <a:r>
              <a:rPr lang="fr-FR" sz="1400" i="1" dirty="0"/>
              <a:t>Is </a:t>
            </a:r>
            <a:r>
              <a:rPr lang="fr-FR" sz="1400" i="1" dirty="0" err="1"/>
              <a:t>it</a:t>
            </a:r>
            <a:r>
              <a:rPr lang="fr-FR" sz="1400" i="1" dirty="0"/>
              <a:t> </a:t>
            </a:r>
            <a:r>
              <a:rPr lang="fr-FR" sz="1400" i="1" dirty="0" err="1"/>
              <a:t>still</a:t>
            </a:r>
            <a:r>
              <a:rPr lang="fr-FR" sz="1400" i="1" dirty="0"/>
              <a:t> possible to </a:t>
            </a:r>
            <a:r>
              <a:rPr lang="fr-FR" sz="1400" i="1" dirty="0" err="1"/>
              <a:t>extend</a:t>
            </a:r>
            <a:r>
              <a:rPr lang="fr-FR" sz="1400" i="1" dirty="0"/>
              <a:t> TCP?</a:t>
            </a:r>
            <a:r>
              <a:rPr lang="fr-FR" sz="1400" dirty="0"/>
              <a:t>" </a:t>
            </a:r>
            <a:r>
              <a:rPr lang="fr-FR" sz="1400" dirty="0" err="1"/>
              <a:t>Proceedings</a:t>
            </a:r>
            <a:r>
              <a:rPr lang="fr-FR" sz="1400" dirty="0"/>
              <a:t> of the 2011 ACM SIGCOMM </a:t>
            </a:r>
            <a:r>
              <a:rPr lang="fr-FR" sz="1400" dirty="0" err="1"/>
              <a:t>conference</a:t>
            </a:r>
            <a:r>
              <a:rPr lang="fr-FR" sz="1400" dirty="0"/>
              <a:t> on Internet </a:t>
            </a:r>
            <a:r>
              <a:rPr lang="fr-FR" sz="1400" dirty="0" err="1"/>
              <a:t>measurement</a:t>
            </a:r>
            <a:r>
              <a:rPr lang="fr-FR" sz="1400" dirty="0"/>
              <a:t> </a:t>
            </a:r>
            <a:r>
              <a:rPr lang="fr-FR" sz="1400" dirty="0" err="1"/>
              <a:t>conference</a:t>
            </a:r>
            <a:r>
              <a:rPr lang="fr-FR" sz="1400" dirty="0"/>
              <a:t>. ACM, 2011.</a:t>
            </a:r>
          </a:p>
        </p:txBody>
      </p:sp>
    </p:spTree>
    <p:extLst>
      <p:ext uri="{BB962C8B-B14F-4D97-AF65-F5344CB8AC3E}">
        <p14:creationId xmlns:p14="http://schemas.microsoft.com/office/powerpoint/2010/main" val="229736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43"/>
    </mc:Choice>
    <mc:Fallback>
      <p:transition spd="slow" advTm="27143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End-to-end </a:t>
            </a:r>
            <a:r>
              <a:rPr lang="fr-FR" err="1"/>
              <a:t>transparency</a:t>
            </a:r>
            <a:r>
              <a:rPr lang="fr-FR"/>
              <a:t> </a:t>
            </a:r>
            <a:r>
              <a:rPr lang="fr-FR" err="1"/>
              <a:t>today</a:t>
            </a:r>
            <a:endParaRPr lang="fr-FR"/>
          </a:p>
        </p:txBody>
      </p:sp>
      <p:pic>
        <p:nvPicPr>
          <p:cNvPr id="104" name="Espace réservé du contenu 103"/>
          <p:cNvPicPr>
            <a:picLocks noGrp="1" noChangeAspect="1"/>
          </p:cNvPicPr>
          <p:nvPr>
            <p:ph idx="1"/>
          </p:nvPr>
        </p:nvPicPr>
        <p:blipFill>
          <a:blip r:embed="rId3"/>
          <a:srcRect l="-18099" r="-18099"/>
          <a:stretch>
            <a:fillRect/>
          </a:stretch>
        </p:blipFill>
        <p:spPr>
          <a:xfrm>
            <a:off x="1145819" y="1571811"/>
            <a:ext cx="7288578" cy="4008437"/>
          </a:xfrm>
        </p:spPr>
      </p:pic>
      <p:grpSp>
        <p:nvGrpSpPr>
          <p:cNvPr id="4" name="Grouper 3"/>
          <p:cNvGrpSpPr/>
          <p:nvPr/>
        </p:nvGrpSpPr>
        <p:grpSpPr>
          <a:xfrm>
            <a:off x="175856" y="1755775"/>
            <a:ext cx="3448050" cy="4613275"/>
            <a:chOff x="739775" y="2006601"/>
            <a:chExt cx="3448050" cy="4613275"/>
          </a:xfrm>
          <a:solidFill>
            <a:schemeClr val="bg1"/>
          </a:solidFill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739775" y="3622676"/>
              <a:ext cx="3444875" cy="1611312"/>
              <a:chOff x="0" y="0"/>
              <a:chExt cx="2170" cy="1015"/>
            </a:xfrm>
            <a:grpFill/>
          </p:grpSpPr>
          <p:sp>
            <p:nvSpPr>
              <p:cNvPr id="47" name="AutoShape 6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8" name="AutoShape 7"/>
              <p:cNvSpPr>
                <a:spLocks/>
              </p:cNvSpPr>
              <p:nvPr/>
            </p:nvSpPr>
            <p:spPr bwMode="auto">
              <a:xfrm>
                <a:off x="0" y="203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9" name="AutoShape 8"/>
              <p:cNvSpPr>
                <a:spLocks/>
              </p:cNvSpPr>
              <p:nvPr/>
            </p:nvSpPr>
            <p:spPr bwMode="auto">
              <a:xfrm>
                <a:off x="0" y="406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0" name="AutoShape 9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1" name="AutoShape 10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6" name="Rectangle 11"/>
            <p:cNvSpPr>
              <a:spLocks/>
            </p:cNvSpPr>
            <p:nvPr/>
          </p:nvSpPr>
          <p:spPr bwMode="auto">
            <a:xfrm>
              <a:off x="1062038" y="3676651"/>
              <a:ext cx="930275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port</a:t>
              </a:r>
            </a:p>
          </p:txBody>
        </p:sp>
        <p:sp>
          <p:nvSpPr>
            <p:cNvPr id="7" name="Rectangle 12"/>
            <p:cNvSpPr>
              <a:spLocks/>
            </p:cNvSpPr>
            <p:nvPr/>
          </p:nvSpPr>
          <p:spPr bwMode="auto">
            <a:xfrm>
              <a:off x="2692400" y="3676651"/>
              <a:ext cx="1257300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port</a:t>
              </a:r>
            </a:p>
          </p:txBody>
        </p: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2498725" y="3640138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Rectangle 14"/>
            <p:cNvSpPr>
              <a:spLocks/>
            </p:cNvSpPr>
            <p:nvPr/>
          </p:nvSpPr>
          <p:spPr bwMode="auto">
            <a:xfrm>
              <a:off x="1093788" y="4987926"/>
              <a:ext cx="852487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>
              <a:off x="2501900" y="4914901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Rectangle 16"/>
            <p:cNvSpPr>
              <a:spLocks/>
            </p:cNvSpPr>
            <p:nvPr/>
          </p:nvSpPr>
          <p:spPr bwMode="auto">
            <a:xfrm>
              <a:off x="2820988" y="4965701"/>
              <a:ext cx="1138237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Urgent pointer</a:t>
              </a:r>
            </a:p>
          </p:txBody>
        </p:sp>
        <p:sp>
          <p:nvSpPr>
            <p:cNvPr id="12" name="Rectangle 17"/>
            <p:cNvSpPr>
              <a:spLocks/>
            </p:cNvSpPr>
            <p:nvPr/>
          </p:nvSpPr>
          <p:spPr bwMode="auto">
            <a:xfrm>
              <a:off x="777875" y="4643438"/>
              <a:ext cx="1735138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THL  Reserved  Flags</a:t>
              </a:r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2501900" y="4610101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>
              <a:off x="1123950" y="4595813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>
              <a:off x="1998663" y="4598988"/>
              <a:ext cx="1587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Rectangle 21"/>
            <p:cNvSpPr>
              <a:spLocks/>
            </p:cNvSpPr>
            <p:nvPr/>
          </p:nvSpPr>
          <p:spPr bwMode="auto">
            <a:xfrm>
              <a:off x="1554163" y="4322763"/>
              <a:ext cx="2017712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Acknowledgment number</a:t>
              </a:r>
            </a:p>
          </p:txBody>
        </p:sp>
        <p:sp>
          <p:nvSpPr>
            <p:cNvPr id="17" name="Rectangle 22"/>
            <p:cNvSpPr>
              <a:spLocks/>
            </p:cNvSpPr>
            <p:nvPr/>
          </p:nvSpPr>
          <p:spPr bwMode="auto">
            <a:xfrm>
              <a:off x="1554163" y="4000501"/>
              <a:ext cx="1465262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Sequence number</a:t>
              </a:r>
            </a:p>
          </p:txBody>
        </p:sp>
        <p:sp>
          <p:nvSpPr>
            <p:cNvPr id="18" name="Rectangle 23"/>
            <p:cNvSpPr>
              <a:spLocks/>
            </p:cNvSpPr>
            <p:nvPr/>
          </p:nvSpPr>
          <p:spPr bwMode="auto">
            <a:xfrm>
              <a:off x="2820988" y="4656138"/>
              <a:ext cx="644525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Window</a:t>
              </a:r>
            </a:p>
          </p:txBody>
        </p:sp>
        <p:grpSp>
          <p:nvGrpSpPr>
            <p:cNvPr id="19" name="Group 24"/>
            <p:cNvGrpSpPr>
              <a:grpSpLocks/>
            </p:cNvGrpSpPr>
            <p:nvPr/>
          </p:nvGrpSpPr>
          <p:grpSpPr bwMode="auto">
            <a:xfrm>
              <a:off x="742950" y="2014538"/>
              <a:ext cx="3444875" cy="1611313"/>
              <a:chOff x="0" y="0"/>
              <a:chExt cx="2170" cy="1015"/>
            </a:xfrm>
            <a:grpFill/>
          </p:grpSpPr>
          <p:sp>
            <p:nvSpPr>
              <p:cNvPr id="42" name="AutoShape 25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3" name="AutoShape 26"/>
              <p:cNvSpPr>
                <a:spLocks/>
              </p:cNvSpPr>
              <p:nvPr/>
            </p:nvSpPr>
            <p:spPr bwMode="auto">
              <a:xfrm>
                <a:off x="0" y="204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4" name="AutoShape 27"/>
              <p:cNvSpPr>
                <a:spLocks/>
              </p:cNvSpPr>
              <p:nvPr/>
            </p:nvSpPr>
            <p:spPr bwMode="auto">
              <a:xfrm>
                <a:off x="0" y="407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5" name="AutoShape 28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6" name="AutoShape 29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20" name="Rectangle 30"/>
            <p:cNvSpPr>
              <a:spLocks/>
            </p:cNvSpPr>
            <p:nvPr/>
          </p:nvSpPr>
          <p:spPr bwMode="auto">
            <a:xfrm>
              <a:off x="828675" y="2068513"/>
              <a:ext cx="1447800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err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Ver</a:t>
              </a: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IHL       </a:t>
              </a:r>
              <a:r>
                <a:rPr lang="en-US"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</a:t>
              </a:r>
              <a:r>
                <a:rPr lang="en-US" sz="1400" err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ToS</a:t>
              </a:r>
              <a:endParaRPr lang="en-US" sz="14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1" name="Rectangle 31"/>
            <p:cNvSpPr>
              <a:spLocks/>
            </p:cNvSpPr>
            <p:nvPr/>
          </p:nvSpPr>
          <p:spPr bwMode="auto">
            <a:xfrm>
              <a:off x="2862263" y="2070101"/>
              <a:ext cx="920750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Total length</a:t>
              </a:r>
            </a:p>
          </p:txBody>
        </p:sp>
        <p:sp>
          <p:nvSpPr>
            <p:cNvPr id="22" name="Line 32"/>
            <p:cNvSpPr>
              <a:spLocks noChangeShapeType="1"/>
            </p:cNvSpPr>
            <p:nvPr/>
          </p:nvSpPr>
          <p:spPr bwMode="auto">
            <a:xfrm>
              <a:off x="2487613" y="2006601"/>
              <a:ext cx="1587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Rectangle 33"/>
            <p:cNvSpPr>
              <a:spLocks/>
            </p:cNvSpPr>
            <p:nvPr/>
          </p:nvSpPr>
          <p:spPr bwMode="auto">
            <a:xfrm>
              <a:off x="2840038" y="2711451"/>
              <a:ext cx="852487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24" name="Rectangle 34"/>
            <p:cNvSpPr>
              <a:spLocks/>
            </p:cNvSpPr>
            <p:nvPr/>
          </p:nvSpPr>
          <p:spPr bwMode="auto">
            <a:xfrm>
              <a:off x="914400" y="2717801"/>
              <a:ext cx="1514475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TTL       Protocol</a:t>
              </a:r>
            </a:p>
          </p:txBody>
        </p:sp>
        <p:sp>
          <p:nvSpPr>
            <p:cNvPr id="25" name="Rectangle 35"/>
            <p:cNvSpPr>
              <a:spLocks/>
            </p:cNvSpPr>
            <p:nvPr/>
          </p:nvSpPr>
          <p:spPr bwMode="auto">
            <a:xfrm>
              <a:off x="2549525" y="2408238"/>
              <a:ext cx="1431925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Flags Frag. Offset</a:t>
              </a:r>
            </a:p>
          </p:txBody>
        </p:sp>
        <p:sp>
          <p:nvSpPr>
            <p:cNvPr id="26" name="Rectangle 36"/>
            <p:cNvSpPr>
              <a:spLocks/>
            </p:cNvSpPr>
            <p:nvPr/>
          </p:nvSpPr>
          <p:spPr bwMode="auto">
            <a:xfrm>
              <a:off x="1625600" y="3041651"/>
              <a:ext cx="1520825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IP address </a:t>
              </a:r>
            </a:p>
          </p:txBody>
        </p:sp>
        <p:sp>
          <p:nvSpPr>
            <p:cNvPr id="27" name="Rectangle 37"/>
            <p:cNvSpPr>
              <a:spLocks/>
            </p:cNvSpPr>
            <p:nvPr/>
          </p:nvSpPr>
          <p:spPr bwMode="auto">
            <a:xfrm>
              <a:off x="1114425" y="2406651"/>
              <a:ext cx="1009650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Identification</a:t>
              </a:r>
            </a:p>
          </p:txBody>
        </p:sp>
        <p:sp>
          <p:nvSpPr>
            <p:cNvPr id="28" name="Line 38"/>
            <p:cNvSpPr>
              <a:spLocks noChangeShapeType="1"/>
            </p:cNvSpPr>
            <p:nvPr/>
          </p:nvSpPr>
          <p:spPr bwMode="auto">
            <a:xfrm>
              <a:off x="1168400" y="2028826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1708150" y="2028826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>
              <a:off x="2484438" y="2355851"/>
              <a:ext cx="1587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3003550" y="2355851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2484438" y="2670176"/>
              <a:ext cx="1587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>
              <a:off x="1704975" y="2679701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Rectangle 44"/>
            <p:cNvSpPr>
              <a:spLocks/>
            </p:cNvSpPr>
            <p:nvPr/>
          </p:nvSpPr>
          <p:spPr bwMode="auto">
            <a:xfrm>
              <a:off x="1446213" y="3355976"/>
              <a:ext cx="1846262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IP address </a:t>
              </a:r>
            </a:p>
          </p:txBody>
        </p:sp>
        <p:sp>
          <p:nvSpPr>
            <p:cNvPr id="35" name="Line 45"/>
            <p:cNvSpPr>
              <a:spLocks noChangeShapeType="1"/>
            </p:cNvSpPr>
            <p:nvPr/>
          </p:nvSpPr>
          <p:spPr bwMode="auto">
            <a:xfrm>
              <a:off x="742950" y="5060951"/>
              <a:ext cx="1588" cy="458787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46"/>
            <p:cNvSpPr>
              <a:spLocks noChangeShapeType="1"/>
            </p:cNvSpPr>
            <p:nvPr/>
          </p:nvSpPr>
          <p:spPr bwMode="auto">
            <a:xfrm>
              <a:off x="4186238" y="5062538"/>
              <a:ext cx="1587" cy="4572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AutoShape 47"/>
            <p:cNvSpPr>
              <a:spLocks/>
            </p:cNvSpPr>
            <p:nvPr/>
          </p:nvSpPr>
          <p:spPr bwMode="auto">
            <a:xfrm>
              <a:off x="742950" y="5235576"/>
              <a:ext cx="3441700" cy="1384300"/>
            </a:xfrm>
            <a:prstGeom prst="roundRect">
              <a:avLst>
                <a:gd name="adj" fmla="val 106"/>
              </a:avLst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8" name="Rectangle 48"/>
            <p:cNvSpPr>
              <a:spLocks/>
            </p:cNvSpPr>
            <p:nvPr/>
          </p:nvSpPr>
          <p:spPr bwMode="auto">
            <a:xfrm>
              <a:off x="2257425" y="6107113"/>
              <a:ext cx="654050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Payload</a:t>
              </a:r>
            </a:p>
          </p:txBody>
        </p:sp>
        <p:sp>
          <p:nvSpPr>
            <p:cNvPr id="39" name="Rectangle 49"/>
            <p:cNvSpPr>
              <a:spLocks/>
            </p:cNvSpPr>
            <p:nvPr/>
          </p:nvSpPr>
          <p:spPr bwMode="auto">
            <a:xfrm>
              <a:off x="2152650" y="5259388"/>
              <a:ext cx="656868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i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Options</a:t>
              </a:r>
            </a:p>
          </p:txBody>
        </p:sp>
        <p:sp>
          <p:nvSpPr>
            <p:cNvPr id="40" name="Rectangle 50"/>
            <p:cNvSpPr>
              <a:spLocks/>
            </p:cNvSpPr>
            <p:nvPr/>
          </p:nvSpPr>
          <p:spPr bwMode="auto">
            <a:xfrm>
              <a:off x="2152650" y="5602288"/>
              <a:ext cx="0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endParaRPr lang="en-US" sz="1400" i="1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1" name="Line 51"/>
            <p:cNvSpPr>
              <a:spLocks noChangeShapeType="1"/>
            </p:cNvSpPr>
            <p:nvPr/>
          </p:nvSpPr>
          <p:spPr bwMode="auto">
            <a:xfrm rot="10800000" flipH="1">
              <a:off x="762000" y="5545138"/>
              <a:ext cx="3400425" cy="9525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cxnSp>
        <p:nvCxnSpPr>
          <p:cNvPr id="52" name="Connecteur droit avec flèche 51"/>
          <p:cNvCxnSpPr/>
          <p:nvPr/>
        </p:nvCxnSpPr>
        <p:spPr>
          <a:xfrm>
            <a:off x="4192369" y="5875337"/>
            <a:ext cx="107842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5" name="Grouper 104"/>
          <p:cNvGrpSpPr/>
          <p:nvPr/>
        </p:nvGrpSpPr>
        <p:grpSpPr>
          <a:xfrm>
            <a:off x="5464175" y="1719262"/>
            <a:ext cx="3448050" cy="4613275"/>
            <a:chOff x="739775" y="2006601"/>
            <a:chExt cx="3448050" cy="4613275"/>
          </a:xfrm>
          <a:solidFill>
            <a:srgbClr val="FFFFFF"/>
          </a:solidFill>
        </p:grpSpPr>
        <p:grpSp>
          <p:nvGrpSpPr>
            <p:cNvPr id="106" name="Group 5"/>
            <p:cNvGrpSpPr>
              <a:grpSpLocks/>
            </p:cNvGrpSpPr>
            <p:nvPr/>
          </p:nvGrpSpPr>
          <p:grpSpPr bwMode="auto">
            <a:xfrm>
              <a:off x="739775" y="3622676"/>
              <a:ext cx="3444875" cy="1611312"/>
              <a:chOff x="0" y="0"/>
              <a:chExt cx="2170" cy="1015"/>
            </a:xfrm>
            <a:grpFill/>
          </p:grpSpPr>
          <p:sp>
            <p:nvSpPr>
              <p:cNvPr id="148" name="AutoShape 6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49" name="AutoShape 7"/>
              <p:cNvSpPr>
                <a:spLocks/>
              </p:cNvSpPr>
              <p:nvPr/>
            </p:nvSpPr>
            <p:spPr bwMode="auto">
              <a:xfrm>
                <a:off x="0" y="203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50" name="AutoShape 8"/>
              <p:cNvSpPr>
                <a:spLocks/>
              </p:cNvSpPr>
              <p:nvPr/>
            </p:nvSpPr>
            <p:spPr bwMode="auto">
              <a:xfrm>
                <a:off x="0" y="406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51" name="AutoShape 9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52" name="AutoShape 10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107" name="Rectangle 11"/>
            <p:cNvSpPr>
              <a:spLocks/>
            </p:cNvSpPr>
            <p:nvPr/>
          </p:nvSpPr>
          <p:spPr bwMode="auto">
            <a:xfrm>
              <a:off x="1062038" y="3676651"/>
              <a:ext cx="1007525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port</a:t>
              </a:r>
            </a:p>
          </p:txBody>
        </p:sp>
        <p:sp>
          <p:nvSpPr>
            <p:cNvPr id="108" name="Rectangle 12"/>
            <p:cNvSpPr>
              <a:spLocks/>
            </p:cNvSpPr>
            <p:nvPr/>
          </p:nvSpPr>
          <p:spPr bwMode="auto">
            <a:xfrm>
              <a:off x="2692400" y="3676651"/>
              <a:ext cx="1376416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port</a:t>
              </a:r>
            </a:p>
          </p:txBody>
        </p:sp>
        <p:sp>
          <p:nvSpPr>
            <p:cNvPr id="109" name="Line 13"/>
            <p:cNvSpPr>
              <a:spLocks noChangeShapeType="1"/>
            </p:cNvSpPr>
            <p:nvPr/>
          </p:nvSpPr>
          <p:spPr bwMode="auto">
            <a:xfrm>
              <a:off x="2498725" y="3640138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Rectangle 14"/>
            <p:cNvSpPr>
              <a:spLocks/>
            </p:cNvSpPr>
            <p:nvPr/>
          </p:nvSpPr>
          <p:spPr bwMode="auto">
            <a:xfrm>
              <a:off x="1093788" y="4987926"/>
              <a:ext cx="908026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111" name="Line 15"/>
            <p:cNvSpPr>
              <a:spLocks noChangeShapeType="1"/>
            </p:cNvSpPr>
            <p:nvPr/>
          </p:nvSpPr>
          <p:spPr bwMode="auto">
            <a:xfrm>
              <a:off x="2501900" y="4914901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Rectangle 16"/>
            <p:cNvSpPr>
              <a:spLocks/>
            </p:cNvSpPr>
            <p:nvPr/>
          </p:nvSpPr>
          <p:spPr bwMode="auto">
            <a:xfrm>
              <a:off x="2820988" y="4965701"/>
              <a:ext cx="1236767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Urgent pointer</a:t>
              </a:r>
            </a:p>
          </p:txBody>
        </p:sp>
        <p:sp>
          <p:nvSpPr>
            <p:cNvPr id="113" name="Rectangle 17"/>
            <p:cNvSpPr>
              <a:spLocks/>
            </p:cNvSpPr>
            <p:nvPr/>
          </p:nvSpPr>
          <p:spPr bwMode="auto">
            <a:xfrm>
              <a:off x="777875" y="4643438"/>
              <a:ext cx="1822715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THL Reserved  Flags</a:t>
              </a:r>
            </a:p>
          </p:txBody>
        </p:sp>
        <p:sp>
          <p:nvSpPr>
            <p:cNvPr id="114" name="Line 18"/>
            <p:cNvSpPr>
              <a:spLocks noChangeShapeType="1"/>
            </p:cNvSpPr>
            <p:nvPr/>
          </p:nvSpPr>
          <p:spPr bwMode="auto">
            <a:xfrm>
              <a:off x="2501900" y="4610101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Line 19"/>
            <p:cNvSpPr>
              <a:spLocks noChangeShapeType="1"/>
            </p:cNvSpPr>
            <p:nvPr/>
          </p:nvSpPr>
          <p:spPr bwMode="auto">
            <a:xfrm>
              <a:off x="1123950" y="4595813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Line 20"/>
            <p:cNvSpPr>
              <a:spLocks noChangeShapeType="1"/>
            </p:cNvSpPr>
            <p:nvPr/>
          </p:nvSpPr>
          <p:spPr bwMode="auto">
            <a:xfrm>
              <a:off x="1998663" y="4598988"/>
              <a:ext cx="1587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" name="Rectangle 21"/>
            <p:cNvSpPr>
              <a:spLocks/>
            </p:cNvSpPr>
            <p:nvPr/>
          </p:nvSpPr>
          <p:spPr bwMode="auto">
            <a:xfrm>
              <a:off x="1554163" y="4322763"/>
              <a:ext cx="2232720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 i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Acknowledgment number</a:t>
              </a:r>
            </a:p>
          </p:txBody>
        </p:sp>
        <p:sp>
          <p:nvSpPr>
            <p:cNvPr id="118" name="Rectangle 22"/>
            <p:cNvSpPr>
              <a:spLocks/>
            </p:cNvSpPr>
            <p:nvPr/>
          </p:nvSpPr>
          <p:spPr bwMode="auto">
            <a:xfrm>
              <a:off x="1554163" y="4000501"/>
              <a:ext cx="1594525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 i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Sequence number</a:t>
              </a:r>
            </a:p>
          </p:txBody>
        </p:sp>
        <p:sp>
          <p:nvSpPr>
            <p:cNvPr id="119" name="Rectangle 23"/>
            <p:cNvSpPr>
              <a:spLocks/>
            </p:cNvSpPr>
            <p:nvPr/>
          </p:nvSpPr>
          <p:spPr bwMode="auto">
            <a:xfrm>
              <a:off x="2820988" y="4656138"/>
              <a:ext cx="692497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Window</a:t>
              </a:r>
            </a:p>
          </p:txBody>
        </p:sp>
        <p:grpSp>
          <p:nvGrpSpPr>
            <p:cNvPr id="120" name="Group 24"/>
            <p:cNvGrpSpPr>
              <a:grpSpLocks/>
            </p:cNvGrpSpPr>
            <p:nvPr/>
          </p:nvGrpSpPr>
          <p:grpSpPr bwMode="auto">
            <a:xfrm>
              <a:off x="742950" y="2014538"/>
              <a:ext cx="3444875" cy="1611313"/>
              <a:chOff x="0" y="0"/>
              <a:chExt cx="2170" cy="1015"/>
            </a:xfrm>
            <a:grpFill/>
          </p:grpSpPr>
          <p:sp>
            <p:nvSpPr>
              <p:cNvPr id="143" name="AutoShape 25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44" name="AutoShape 26"/>
              <p:cNvSpPr>
                <a:spLocks/>
              </p:cNvSpPr>
              <p:nvPr/>
            </p:nvSpPr>
            <p:spPr bwMode="auto">
              <a:xfrm>
                <a:off x="0" y="204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45" name="AutoShape 27"/>
              <p:cNvSpPr>
                <a:spLocks/>
              </p:cNvSpPr>
              <p:nvPr/>
            </p:nvSpPr>
            <p:spPr bwMode="auto">
              <a:xfrm>
                <a:off x="0" y="407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46" name="AutoShape 28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47" name="AutoShape 29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121" name="Rectangle 30"/>
            <p:cNvSpPr>
              <a:spLocks/>
            </p:cNvSpPr>
            <p:nvPr/>
          </p:nvSpPr>
          <p:spPr bwMode="auto">
            <a:xfrm>
              <a:off x="828675" y="2068513"/>
              <a:ext cx="1496760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err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Ver</a:t>
              </a: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IHL       </a:t>
              </a:r>
              <a:r>
                <a:rPr lang="en-US"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</a:t>
              </a:r>
              <a:r>
                <a:rPr lang="en-US" sz="1400" b="1" i="1" err="1">
                  <a:solidFill>
                    <a:srgbClr val="FF66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ToS</a:t>
              </a:r>
              <a:endParaRPr lang="en-US" sz="1400" b="1" i="1">
                <a:solidFill>
                  <a:srgbClr val="FF66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22" name="Rectangle 31"/>
            <p:cNvSpPr>
              <a:spLocks/>
            </p:cNvSpPr>
            <p:nvPr/>
          </p:nvSpPr>
          <p:spPr bwMode="auto">
            <a:xfrm>
              <a:off x="2862263" y="2070101"/>
              <a:ext cx="1042152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 i="1">
                  <a:solidFill>
                    <a:srgbClr val="FF66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Total length</a:t>
              </a:r>
            </a:p>
          </p:txBody>
        </p:sp>
        <p:sp>
          <p:nvSpPr>
            <p:cNvPr id="123" name="Line 32"/>
            <p:cNvSpPr>
              <a:spLocks noChangeShapeType="1"/>
            </p:cNvSpPr>
            <p:nvPr/>
          </p:nvSpPr>
          <p:spPr bwMode="auto">
            <a:xfrm>
              <a:off x="2487613" y="2006601"/>
              <a:ext cx="1587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Rectangle 33"/>
            <p:cNvSpPr>
              <a:spLocks/>
            </p:cNvSpPr>
            <p:nvPr/>
          </p:nvSpPr>
          <p:spPr bwMode="auto">
            <a:xfrm>
              <a:off x="2840038" y="2711451"/>
              <a:ext cx="908026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125" name="Rectangle 34"/>
            <p:cNvSpPr>
              <a:spLocks/>
            </p:cNvSpPr>
            <p:nvPr/>
          </p:nvSpPr>
          <p:spPr bwMode="auto">
            <a:xfrm>
              <a:off x="914400" y="2717801"/>
              <a:ext cx="1533160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</a:t>
              </a: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TTL </a:t>
              </a: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  Protocol</a:t>
              </a:r>
            </a:p>
          </p:txBody>
        </p:sp>
        <p:sp>
          <p:nvSpPr>
            <p:cNvPr id="126" name="Rectangle 35"/>
            <p:cNvSpPr>
              <a:spLocks/>
            </p:cNvSpPr>
            <p:nvPr/>
          </p:nvSpPr>
          <p:spPr bwMode="auto">
            <a:xfrm>
              <a:off x="2549525" y="2408238"/>
              <a:ext cx="1564456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 i="1">
                  <a:solidFill>
                    <a:srgbClr val="FF66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Flags Frag. Offset</a:t>
              </a:r>
            </a:p>
          </p:txBody>
        </p:sp>
        <p:sp>
          <p:nvSpPr>
            <p:cNvPr id="127" name="Rectangle 36"/>
            <p:cNvSpPr>
              <a:spLocks/>
            </p:cNvSpPr>
            <p:nvPr/>
          </p:nvSpPr>
          <p:spPr bwMode="auto">
            <a:xfrm>
              <a:off x="1625600" y="3041651"/>
              <a:ext cx="1564531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IP address </a:t>
              </a:r>
            </a:p>
          </p:txBody>
        </p:sp>
        <p:sp>
          <p:nvSpPr>
            <p:cNvPr id="128" name="Rectangle 37"/>
            <p:cNvSpPr>
              <a:spLocks/>
            </p:cNvSpPr>
            <p:nvPr/>
          </p:nvSpPr>
          <p:spPr bwMode="auto">
            <a:xfrm>
              <a:off x="1114425" y="2406651"/>
              <a:ext cx="1117105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Identification</a:t>
              </a:r>
            </a:p>
          </p:txBody>
        </p:sp>
        <p:sp>
          <p:nvSpPr>
            <p:cNvPr id="129" name="Line 38"/>
            <p:cNvSpPr>
              <a:spLocks noChangeShapeType="1"/>
            </p:cNvSpPr>
            <p:nvPr/>
          </p:nvSpPr>
          <p:spPr bwMode="auto">
            <a:xfrm>
              <a:off x="1168400" y="2028826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Line 39"/>
            <p:cNvSpPr>
              <a:spLocks noChangeShapeType="1"/>
            </p:cNvSpPr>
            <p:nvPr/>
          </p:nvSpPr>
          <p:spPr bwMode="auto">
            <a:xfrm>
              <a:off x="1708150" y="2028826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Line 40"/>
            <p:cNvSpPr>
              <a:spLocks noChangeShapeType="1"/>
            </p:cNvSpPr>
            <p:nvPr/>
          </p:nvSpPr>
          <p:spPr bwMode="auto">
            <a:xfrm>
              <a:off x="2484438" y="2355851"/>
              <a:ext cx="1587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Line 41"/>
            <p:cNvSpPr>
              <a:spLocks noChangeShapeType="1"/>
            </p:cNvSpPr>
            <p:nvPr/>
          </p:nvSpPr>
          <p:spPr bwMode="auto">
            <a:xfrm>
              <a:off x="3003550" y="2355851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Line 42"/>
            <p:cNvSpPr>
              <a:spLocks noChangeShapeType="1"/>
            </p:cNvSpPr>
            <p:nvPr/>
          </p:nvSpPr>
          <p:spPr bwMode="auto">
            <a:xfrm>
              <a:off x="2484438" y="2670176"/>
              <a:ext cx="1587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Line 43"/>
            <p:cNvSpPr>
              <a:spLocks noChangeShapeType="1"/>
            </p:cNvSpPr>
            <p:nvPr/>
          </p:nvSpPr>
          <p:spPr bwMode="auto">
            <a:xfrm>
              <a:off x="1704975" y="2679701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Rectangle 44"/>
            <p:cNvSpPr>
              <a:spLocks/>
            </p:cNvSpPr>
            <p:nvPr/>
          </p:nvSpPr>
          <p:spPr bwMode="auto">
            <a:xfrm>
              <a:off x="1446213" y="3355976"/>
              <a:ext cx="1936428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IP address </a:t>
              </a:r>
            </a:p>
          </p:txBody>
        </p:sp>
        <p:sp>
          <p:nvSpPr>
            <p:cNvPr id="136" name="Line 45"/>
            <p:cNvSpPr>
              <a:spLocks noChangeShapeType="1"/>
            </p:cNvSpPr>
            <p:nvPr/>
          </p:nvSpPr>
          <p:spPr bwMode="auto">
            <a:xfrm>
              <a:off x="742950" y="5060951"/>
              <a:ext cx="1588" cy="458787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Line 46"/>
            <p:cNvSpPr>
              <a:spLocks noChangeShapeType="1"/>
            </p:cNvSpPr>
            <p:nvPr/>
          </p:nvSpPr>
          <p:spPr bwMode="auto">
            <a:xfrm>
              <a:off x="4186238" y="5062538"/>
              <a:ext cx="1587" cy="4572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AutoShape 47"/>
            <p:cNvSpPr>
              <a:spLocks/>
            </p:cNvSpPr>
            <p:nvPr/>
          </p:nvSpPr>
          <p:spPr bwMode="auto">
            <a:xfrm>
              <a:off x="742950" y="5235576"/>
              <a:ext cx="3441700" cy="1384300"/>
            </a:xfrm>
            <a:prstGeom prst="roundRect">
              <a:avLst>
                <a:gd name="adj" fmla="val 106"/>
              </a:avLst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39" name="Rectangle 48"/>
            <p:cNvSpPr>
              <a:spLocks/>
            </p:cNvSpPr>
            <p:nvPr/>
          </p:nvSpPr>
          <p:spPr bwMode="auto">
            <a:xfrm>
              <a:off x="2257425" y="6107113"/>
              <a:ext cx="726649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 b="1" i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Payload</a:t>
              </a:r>
            </a:p>
          </p:txBody>
        </p:sp>
        <p:sp>
          <p:nvSpPr>
            <p:cNvPr id="140" name="Rectangle 49"/>
            <p:cNvSpPr>
              <a:spLocks/>
            </p:cNvSpPr>
            <p:nvPr/>
          </p:nvSpPr>
          <p:spPr bwMode="auto">
            <a:xfrm>
              <a:off x="2152650" y="5259388"/>
              <a:ext cx="716304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 i="1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Options</a:t>
              </a:r>
            </a:p>
          </p:txBody>
        </p:sp>
        <p:sp>
          <p:nvSpPr>
            <p:cNvPr id="141" name="Rectangle 50"/>
            <p:cNvSpPr>
              <a:spLocks/>
            </p:cNvSpPr>
            <p:nvPr/>
          </p:nvSpPr>
          <p:spPr bwMode="auto">
            <a:xfrm>
              <a:off x="2152650" y="5602288"/>
              <a:ext cx="0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endParaRPr lang="en-US" sz="1400" i="1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42" name="Line 51"/>
            <p:cNvSpPr>
              <a:spLocks noChangeShapeType="1"/>
            </p:cNvSpPr>
            <p:nvPr/>
          </p:nvSpPr>
          <p:spPr bwMode="auto">
            <a:xfrm rot="10800000" flipH="1">
              <a:off x="762000" y="5545138"/>
              <a:ext cx="3400425" cy="9525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1" name="Grouper 100"/>
          <p:cNvGrpSpPr/>
          <p:nvPr/>
        </p:nvGrpSpPr>
        <p:grpSpPr>
          <a:xfrm>
            <a:off x="259284" y="2074684"/>
            <a:ext cx="3726566" cy="2207089"/>
            <a:chOff x="4879486" y="2138298"/>
            <a:chExt cx="3726566" cy="1095140"/>
          </a:xfrm>
          <a:solidFill>
            <a:srgbClr val="FFFFFF"/>
          </a:solidFill>
        </p:grpSpPr>
        <p:sp>
          <p:nvSpPr>
            <p:cNvPr id="102" name="Bulle ronde 101"/>
            <p:cNvSpPr/>
            <p:nvPr/>
          </p:nvSpPr>
          <p:spPr>
            <a:xfrm>
              <a:off x="4879486" y="2138298"/>
              <a:ext cx="3726566" cy="1068019"/>
            </a:xfrm>
            <a:prstGeom prst="wedgeEllipseCallout">
              <a:avLst>
                <a:gd name="adj1" fmla="val 118907"/>
                <a:gd name="adj2" fmla="val -22592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5195399" y="2306831"/>
              <a:ext cx="3261555" cy="926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err="1"/>
                <a:t>Middleboxes</a:t>
              </a:r>
              <a:r>
                <a:rPr lang="fr-FR" sz="2000"/>
                <a:t> </a:t>
              </a:r>
              <a:r>
                <a:rPr lang="fr-FR" sz="2000" err="1"/>
                <a:t>don't</a:t>
              </a:r>
              <a:r>
                <a:rPr lang="fr-FR" sz="2000"/>
                <a:t> change</a:t>
              </a:r>
            </a:p>
            <a:p>
              <a:pPr algn="ctr"/>
              <a:r>
                <a:rPr lang="fr-FR" sz="2000"/>
                <a:t>the Protocol </a:t>
              </a:r>
              <a:r>
                <a:rPr lang="fr-FR" sz="2000" err="1"/>
                <a:t>field</a:t>
              </a:r>
              <a:r>
                <a:rPr lang="fr-FR" sz="2000"/>
                <a:t>, but</a:t>
              </a:r>
            </a:p>
            <a:p>
              <a:pPr algn="ctr"/>
              <a:r>
                <a:rPr lang="fr-FR" sz="2000" err="1"/>
                <a:t>many</a:t>
              </a:r>
              <a:r>
                <a:rPr lang="fr-FR" sz="2000"/>
                <a:t> </a:t>
              </a:r>
              <a:r>
                <a:rPr lang="fr-FR" sz="2000" err="1"/>
                <a:t>discard</a:t>
              </a:r>
              <a:r>
                <a:rPr lang="fr-FR" sz="2000"/>
                <a:t> </a:t>
              </a:r>
              <a:r>
                <a:rPr lang="fr-FR" sz="2000" err="1"/>
                <a:t>packets</a:t>
              </a:r>
              <a:r>
                <a:rPr lang="fr-FR" sz="2000"/>
                <a:t> </a:t>
              </a:r>
              <a:r>
                <a:rPr lang="fr-FR" sz="2000" err="1"/>
                <a:t>with</a:t>
              </a:r>
              <a:r>
                <a:rPr lang="fr-FR" sz="2000"/>
                <a:t> an</a:t>
              </a:r>
              <a:br>
                <a:rPr lang="fr-FR" sz="2000"/>
              </a:br>
              <a:r>
                <a:rPr lang="fr-FR" sz="2000" err="1"/>
                <a:t>unknown</a:t>
              </a:r>
              <a:r>
                <a:rPr lang="fr-FR" sz="2000"/>
                <a:t> Protocol </a:t>
              </a:r>
              <a:r>
                <a:rPr lang="fr-FR" sz="2000" err="1"/>
                <a:t>field</a:t>
              </a:r>
              <a:endParaRPr lang="fr-FR" sz="20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786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95"/>
    </mc:Choice>
    <mc:Fallback>
      <p:transition spd="slow" advTm="94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8C1-1A0F-F046-A462-F82CF6CB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263F0-9EF4-9641-96E5-CFFA983F5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dirty="0">
                <a:solidFill>
                  <a:srgbClr val="FF0000"/>
                </a:solidFill>
              </a:rPr>
              <a:t>Why Multipath TCP ?</a:t>
            </a:r>
            <a:br>
              <a:rPr lang="en-BE" dirty="0">
                <a:solidFill>
                  <a:srgbClr val="FF0000"/>
                </a:solidFill>
              </a:rPr>
            </a:br>
            <a:endParaRPr lang="en-BE" dirty="0">
              <a:solidFill>
                <a:srgbClr val="FF0000"/>
              </a:solidFill>
            </a:endParaRPr>
          </a:p>
          <a:p>
            <a:r>
              <a:rPr lang="en-BE" dirty="0"/>
              <a:t>Barriers to Multipath TCP</a:t>
            </a:r>
          </a:p>
          <a:p>
            <a:endParaRPr lang="en-BE" dirty="0"/>
          </a:p>
          <a:p>
            <a:r>
              <a:rPr lang="en-BE" dirty="0"/>
              <a:t>A closer look at the Multipath TCP protocol</a:t>
            </a:r>
          </a:p>
        </p:txBody>
      </p:sp>
      <p:sp>
        <p:nvSpPr>
          <p:cNvPr id="11" name="Flèche vers la droite 3">
            <a:extLst>
              <a:ext uri="{FF2B5EF4-FFF2-40B4-BE49-F238E27FC236}">
                <a16:creationId xmlns:a16="http://schemas.microsoft.com/office/drawing/2014/main" id="{5739622D-CA0E-1246-AEC3-AD527E4C1127}"/>
              </a:ext>
            </a:extLst>
          </p:cNvPr>
          <p:cNvSpPr/>
          <p:nvPr/>
        </p:nvSpPr>
        <p:spPr>
          <a:xfrm>
            <a:off x="170973" y="1831649"/>
            <a:ext cx="622830" cy="146532"/>
          </a:xfrm>
          <a:prstGeom prst="rightArrow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0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01"/>
    </mc:Choice>
    <mc:Fallback>
      <p:transition spd="slow" advTm="4240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TCP segments </a:t>
            </a:r>
            <a:r>
              <a:rPr lang="fr-FR" dirty="0" err="1"/>
              <a:t>processed</a:t>
            </a:r>
            <a:r>
              <a:rPr lang="fr-FR" dirty="0"/>
              <a:t> by a NAT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active mode ftp </a:t>
            </a:r>
            <a:r>
              <a:rPr lang="fr-FR" dirty="0" err="1"/>
              <a:t>behind</a:t>
            </a:r>
            <a:r>
              <a:rPr lang="fr-FR" dirty="0"/>
              <a:t> a NAT</a:t>
            </a:r>
          </a:p>
        </p:txBody>
      </p:sp>
      <p:sp>
        <p:nvSpPr>
          <p:cNvPr id="4" name="Rectangle 3"/>
          <p:cNvSpPr/>
          <p:nvPr/>
        </p:nvSpPr>
        <p:spPr>
          <a:xfrm>
            <a:off x="317500" y="2565401"/>
            <a:ext cx="86995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220 </a:t>
            </a:r>
            <a:r>
              <a:rPr lang="fr-FR" dirty="0" err="1"/>
              <a:t>ProFTPD</a:t>
            </a:r>
            <a:r>
              <a:rPr lang="fr-FR" dirty="0"/>
              <a:t> 1.3.3d Server (BELNET FTPD Server) [193.190.67.15]</a:t>
            </a:r>
          </a:p>
          <a:p>
            <a:r>
              <a:rPr lang="fr-FR" dirty="0" err="1"/>
              <a:t>ftp_login</a:t>
            </a:r>
            <a:r>
              <a:rPr lang="fr-FR" dirty="0"/>
              <a:t>: user `&lt;</a:t>
            </a:r>
            <a:r>
              <a:rPr lang="fr-FR" dirty="0" err="1"/>
              <a:t>null</a:t>
            </a:r>
            <a:r>
              <a:rPr lang="fr-FR" dirty="0"/>
              <a:t>&gt;' </a:t>
            </a:r>
            <a:r>
              <a:rPr lang="fr-FR" dirty="0" err="1"/>
              <a:t>pass</a:t>
            </a:r>
            <a:r>
              <a:rPr lang="fr-FR" dirty="0"/>
              <a:t> `&lt;</a:t>
            </a:r>
            <a:r>
              <a:rPr lang="fr-FR" dirty="0" err="1"/>
              <a:t>null</a:t>
            </a:r>
            <a:r>
              <a:rPr lang="fr-FR" dirty="0"/>
              <a:t>&gt;' host `</a:t>
            </a:r>
            <a:r>
              <a:rPr lang="fr-FR" dirty="0" err="1"/>
              <a:t>ftp.belnet.be</a:t>
            </a:r>
            <a:r>
              <a:rPr lang="fr-FR" dirty="0"/>
              <a:t>'</a:t>
            </a:r>
          </a:p>
          <a:p>
            <a:r>
              <a:rPr lang="fr-FR" dirty="0"/>
              <a:t>Name (</a:t>
            </a:r>
            <a:r>
              <a:rPr lang="fr-FR" dirty="0" err="1"/>
              <a:t>ftp.belnet.be:obo</a:t>
            </a:r>
            <a:r>
              <a:rPr lang="fr-FR" dirty="0"/>
              <a:t>): </a:t>
            </a:r>
            <a:r>
              <a:rPr lang="fr-FR" dirty="0" err="1"/>
              <a:t>anonymous</a:t>
            </a:r>
            <a:endParaRPr lang="fr-FR" dirty="0"/>
          </a:p>
          <a:p>
            <a:r>
              <a:rPr lang="fr-FR" dirty="0"/>
              <a:t>---&gt; USER </a:t>
            </a:r>
            <a:r>
              <a:rPr lang="fr-FR" dirty="0" err="1"/>
              <a:t>anonymous</a:t>
            </a:r>
            <a:endParaRPr lang="fr-FR" dirty="0"/>
          </a:p>
          <a:p>
            <a:r>
              <a:rPr lang="fr-FR" dirty="0"/>
              <a:t>331 </a:t>
            </a:r>
            <a:r>
              <a:rPr lang="fr-FR" dirty="0" err="1"/>
              <a:t>Anonymous</a:t>
            </a:r>
            <a:r>
              <a:rPr lang="fr-FR" dirty="0"/>
              <a:t> login ok, </a:t>
            </a:r>
            <a:r>
              <a:rPr lang="fr-FR" dirty="0" err="1"/>
              <a:t>send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complete</a:t>
            </a:r>
            <a:r>
              <a:rPr lang="fr-FR" dirty="0"/>
              <a:t> email </a:t>
            </a:r>
            <a:r>
              <a:rPr lang="fr-FR" dirty="0" err="1"/>
              <a:t>address</a:t>
            </a:r>
            <a:r>
              <a:rPr lang="fr-FR" dirty="0"/>
              <a:t> as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password</a:t>
            </a:r>
            <a:endParaRPr lang="fr-FR" dirty="0"/>
          </a:p>
          <a:p>
            <a:r>
              <a:rPr lang="fr-FR" dirty="0" err="1"/>
              <a:t>Password</a:t>
            </a:r>
            <a:r>
              <a:rPr lang="fr-FR" dirty="0"/>
              <a:t>: </a:t>
            </a:r>
          </a:p>
          <a:p>
            <a:r>
              <a:rPr lang="fr-FR" dirty="0"/>
              <a:t>---&gt; PASS XXXX</a:t>
            </a:r>
          </a:p>
          <a:p>
            <a:r>
              <a:rPr lang="fr-FR" dirty="0"/>
              <a:t>---&gt; </a:t>
            </a:r>
            <a:r>
              <a:rPr lang="fr-FR" b="1" dirty="0">
                <a:solidFill>
                  <a:srgbClr val="FF0000"/>
                </a:solidFill>
              </a:rPr>
              <a:t>PORT 192,168,0,7,195,120</a:t>
            </a:r>
          </a:p>
          <a:p>
            <a:r>
              <a:rPr lang="fr-FR" dirty="0"/>
              <a:t>200 PORT command </a:t>
            </a:r>
            <a:r>
              <a:rPr lang="fr-FR" dirty="0" err="1"/>
              <a:t>successful</a:t>
            </a:r>
            <a:endParaRPr lang="fr-FR" dirty="0"/>
          </a:p>
          <a:p>
            <a:r>
              <a:rPr lang="fr-FR" dirty="0"/>
              <a:t>---&gt; LIST</a:t>
            </a:r>
          </a:p>
          <a:p>
            <a:r>
              <a:rPr lang="fr-FR" dirty="0"/>
              <a:t>150 </a:t>
            </a:r>
            <a:r>
              <a:rPr lang="fr-FR" dirty="0" err="1"/>
              <a:t>Opening</a:t>
            </a:r>
            <a:r>
              <a:rPr lang="fr-FR" dirty="0"/>
              <a:t> ASCII mode data </a:t>
            </a:r>
            <a:r>
              <a:rPr lang="fr-FR" dirty="0" err="1"/>
              <a:t>connection</a:t>
            </a:r>
            <a:r>
              <a:rPr lang="fr-FR" dirty="0"/>
              <a:t> for file </a:t>
            </a:r>
            <a:r>
              <a:rPr lang="fr-FR" dirty="0" err="1"/>
              <a:t>list</a:t>
            </a:r>
            <a:endParaRPr lang="fr-FR" dirty="0"/>
          </a:p>
          <a:p>
            <a:r>
              <a:rPr lang="fr-FR" dirty="0" err="1"/>
              <a:t>lrw</a:t>
            </a:r>
            <a:r>
              <a:rPr lang="fr-FR" dirty="0"/>
              <a:t>-r--r--   1 ftp      ftp             6 Jun  1  2011 pub -&gt; </a:t>
            </a:r>
            <a:r>
              <a:rPr lang="fr-FR" dirty="0" err="1"/>
              <a:t>mirror</a:t>
            </a:r>
            <a:endParaRPr lang="fr-FR" dirty="0"/>
          </a:p>
          <a:p>
            <a:r>
              <a:rPr lang="fr-FR" dirty="0"/>
              <a:t>226 Transfer </a:t>
            </a:r>
            <a:r>
              <a:rPr lang="fr-FR" dirty="0" err="1"/>
              <a:t>complete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6571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8C1-1A0F-F046-A462-F82CF6CB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263F0-9EF4-9641-96E5-CFFA983F5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dirty="0"/>
              <a:t>Why Multipath TCP ?</a:t>
            </a:r>
            <a:br>
              <a:rPr lang="en-BE" dirty="0"/>
            </a:br>
            <a:endParaRPr lang="en-BE" dirty="0"/>
          </a:p>
          <a:p>
            <a:r>
              <a:rPr lang="en-BE" dirty="0"/>
              <a:t>Barriers to Multipath TCP</a:t>
            </a:r>
          </a:p>
          <a:p>
            <a:endParaRPr lang="en-BE" dirty="0"/>
          </a:p>
          <a:p>
            <a:r>
              <a:rPr lang="en-BE" dirty="0">
                <a:solidFill>
                  <a:srgbClr val="FF0000"/>
                </a:solidFill>
              </a:rPr>
              <a:t>A closer look at the Multipath TCP protocol</a:t>
            </a:r>
          </a:p>
        </p:txBody>
      </p:sp>
    </p:spTree>
    <p:extLst>
      <p:ext uri="{BB962C8B-B14F-4D97-AF65-F5344CB8AC3E}">
        <p14:creationId xmlns:p14="http://schemas.microsoft.com/office/powerpoint/2010/main" val="81210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05"/>
    </mc:Choice>
    <mc:Fallback>
      <p:transition spd="slow" advTm="3950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Design objectives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i="1" dirty="0" err="1">
                <a:solidFill>
                  <a:srgbClr val="FF0000"/>
                </a:solidFill>
              </a:rPr>
              <a:t>evolution</a:t>
            </a:r>
            <a:r>
              <a:rPr lang="fr-FR" dirty="0"/>
              <a:t> of TCP</a:t>
            </a:r>
            <a:br>
              <a:rPr lang="fr-FR" dirty="0"/>
            </a:br>
            <a:endParaRPr lang="fr-FR" dirty="0"/>
          </a:p>
          <a:p>
            <a:r>
              <a:rPr lang="fr-FR" dirty="0"/>
              <a:t>Design objectives</a:t>
            </a:r>
          </a:p>
          <a:p>
            <a:pPr lvl="1"/>
            <a:r>
              <a:rPr lang="fr-FR" dirty="0"/>
              <a:t>Support </a:t>
            </a:r>
            <a:r>
              <a:rPr lang="fr-FR" dirty="0" err="1"/>
              <a:t>unmodified</a:t>
            </a:r>
            <a:r>
              <a:rPr lang="fr-FR" dirty="0"/>
              <a:t> applications</a:t>
            </a:r>
          </a:p>
          <a:p>
            <a:pPr lvl="1"/>
            <a:r>
              <a:rPr lang="fr-FR" dirty="0" err="1"/>
              <a:t>Work</a:t>
            </a:r>
            <a:r>
              <a:rPr lang="fr-FR" dirty="0"/>
              <a:t> over </a:t>
            </a:r>
            <a:r>
              <a:rPr lang="fr-FR" dirty="0" err="1"/>
              <a:t>today’s</a:t>
            </a:r>
            <a:r>
              <a:rPr lang="fr-FR" dirty="0"/>
              <a:t> networks (IPv4 and IPv6)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Works in all networks </a:t>
            </a:r>
            <a:r>
              <a:rPr lang="fr-FR" dirty="0" err="1">
                <a:solidFill>
                  <a:srgbClr val="FF0000"/>
                </a:solidFill>
              </a:rPr>
              <a:t>where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regular</a:t>
            </a:r>
            <a:r>
              <a:rPr lang="fr-FR" dirty="0">
                <a:solidFill>
                  <a:srgbClr val="FF0000"/>
                </a:solidFill>
              </a:rPr>
              <a:t> TCP </a:t>
            </a:r>
            <a:r>
              <a:rPr lang="fr-FR" dirty="0" err="1">
                <a:solidFill>
                  <a:srgbClr val="FF0000"/>
                </a:solidFill>
              </a:rPr>
              <a:t>works</a:t>
            </a:r>
            <a:endParaRPr lang="fr-FR" dirty="0">
              <a:solidFill>
                <a:srgbClr val="FF0000"/>
              </a:solidFill>
            </a:endParaRP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238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60"/>
    </mc:Choice>
    <mc:Fallback>
      <p:transition spd="slow" advTm="5746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TCP </a:t>
            </a:r>
            <a:r>
              <a:rPr lang="fr-FR" dirty="0" err="1"/>
              <a:t>Connection</a:t>
            </a:r>
            <a:r>
              <a:rPr lang="fr-FR" dirty="0"/>
              <a:t> establishment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711" y="1162797"/>
            <a:ext cx="8229600" cy="4525963"/>
          </a:xfrm>
        </p:spPr>
        <p:txBody>
          <a:bodyPr/>
          <a:lstStyle/>
          <a:p>
            <a:r>
              <a:rPr lang="fr-FR" dirty="0" err="1"/>
              <a:t>Three-way</a:t>
            </a:r>
            <a:r>
              <a:rPr lang="fr-FR" dirty="0"/>
              <a:t> </a:t>
            </a:r>
            <a:r>
              <a:rPr lang="fr-FR" dirty="0" err="1"/>
              <a:t>handshake</a:t>
            </a:r>
            <a:endParaRPr lang="fr-FR" dirty="0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1" y="3593304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895" y="3748250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1393511" y="3138946"/>
            <a:ext cx="6367266" cy="609305"/>
            <a:chOff x="1714500" y="3138944"/>
            <a:chExt cx="14046690" cy="1036179"/>
          </a:xfrm>
        </p:grpSpPr>
        <p:cxnSp>
          <p:nvCxnSpPr>
            <p:cNvPr id="7" name="Connecteur droit avec flèche 6"/>
            <p:cNvCxnSpPr/>
            <p:nvPr/>
          </p:nvCxnSpPr>
          <p:spPr>
            <a:xfrm>
              <a:off x="1714500" y="3554443"/>
              <a:ext cx="14046690" cy="6206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206749" y="3138944"/>
              <a:ext cx="6667059" cy="785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SYN,seq</a:t>
              </a:r>
              <a:r>
                <a:rPr lang="fr-FR" sz="2400" dirty="0"/>
                <a:t>=</a:t>
              </a:r>
              <a:r>
                <a:rPr lang="fr-FR" sz="2400" dirty="0">
                  <a:solidFill>
                    <a:srgbClr val="FF0000"/>
                  </a:solidFill>
                </a:rPr>
                <a:t>1234</a:t>
              </a:r>
              <a:r>
                <a:rPr lang="fr-FR" sz="2400" dirty="0"/>
                <a:t>,Options</a:t>
              </a:r>
            </a:p>
          </p:txBody>
        </p:sp>
      </p:grpSp>
      <p:grpSp>
        <p:nvGrpSpPr>
          <p:cNvPr id="16" name="Grouper 15"/>
          <p:cNvGrpSpPr/>
          <p:nvPr/>
        </p:nvGrpSpPr>
        <p:grpSpPr>
          <a:xfrm>
            <a:off x="1393511" y="4526113"/>
            <a:ext cx="6367267" cy="596220"/>
            <a:chOff x="1393511" y="4526113"/>
            <a:chExt cx="6367267" cy="596220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1393511" y="4602000"/>
              <a:ext cx="6367267" cy="5203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2204959" y="4526113"/>
              <a:ext cx="494904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SYN+ACK,ack</a:t>
              </a:r>
              <a:r>
                <a:rPr lang="fr-FR" sz="2400" dirty="0"/>
                <a:t>=</a:t>
              </a:r>
              <a:r>
                <a:rPr lang="fr-FR" sz="2400" i="1" dirty="0">
                  <a:solidFill>
                    <a:srgbClr val="FF0000"/>
                  </a:solidFill>
                </a:rPr>
                <a:t>1235</a:t>
              </a:r>
              <a:r>
                <a:rPr lang="fr-FR" sz="2400" dirty="0"/>
                <a:t>,seq=</a:t>
              </a:r>
              <a:r>
                <a:rPr lang="fr-FR" sz="2400" dirty="0">
                  <a:solidFill>
                    <a:srgbClr val="0000FF"/>
                  </a:solidFill>
                </a:rPr>
                <a:t>5678</a:t>
              </a:r>
              <a:r>
                <a:rPr lang="fr-FR" sz="2400" dirty="0"/>
                <a:t>,Options</a:t>
              </a: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1368557" y="5079455"/>
            <a:ext cx="6367266" cy="609305"/>
            <a:chOff x="1714500" y="3138944"/>
            <a:chExt cx="14046690" cy="1036179"/>
          </a:xfrm>
        </p:grpSpPr>
        <p:cxnSp>
          <p:nvCxnSpPr>
            <p:cNvPr id="14" name="Connecteur droit avec flèche 13"/>
            <p:cNvCxnSpPr/>
            <p:nvPr/>
          </p:nvCxnSpPr>
          <p:spPr>
            <a:xfrm>
              <a:off x="1714500" y="3554443"/>
              <a:ext cx="14046690" cy="6206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206749" y="3138944"/>
              <a:ext cx="7294624" cy="785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ACK,seq</a:t>
              </a:r>
              <a:r>
                <a:rPr lang="fr-FR" sz="2400" dirty="0"/>
                <a:t>=</a:t>
              </a:r>
              <a:r>
                <a:rPr lang="fr-FR" sz="2400" i="1" dirty="0">
                  <a:solidFill>
                    <a:srgbClr val="FF0000"/>
                  </a:solidFill>
                </a:rPr>
                <a:t>1235</a:t>
              </a:r>
              <a:r>
                <a:rPr lang="fr-FR" sz="2400" dirty="0"/>
                <a:t>,ack=</a:t>
              </a:r>
              <a:r>
                <a:rPr lang="fr-FR" sz="2400" i="1" dirty="0">
                  <a:solidFill>
                    <a:srgbClr val="0000FF"/>
                  </a:solidFill>
                </a:rPr>
                <a:t>5679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6093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10"/>
    </mc:Choice>
    <mc:Fallback>
      <p:transition spd="slow" advTm="2221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Data </a:t>
            </a:r>
            <a:r>
              <a:rPr lang="fr-FR" dirty="0" err="1"/>
              <a:t>transfer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7" y="3346680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01" y="3501626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1102063" y="1876322"/>
            <a:ext cx="6367266" cy="609305"/>
            <a:chOff x="1714500" y="3138944"/>
            <a:chExt cx="14046690" cy="1036179"/>
          </a:xfrm>
        </p:grpSpPr>
        <p:cxnSp>
          <p:nvCxnSpPr>
            <p:cNvPr id="7" name="Connecteur droit avec flèche 6"/>
            <p:cNvCxnSpPr/>
            <p:nvPr/>
          </p:nvCxnSpPr>
          <p:spPr>
            <a:xfrm>
              <a:off x="1714500" y="3554443"/>
              <a:ext cx="14046690" cy="6206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206749" y="3138944"/>
              <a:ext cx="5121785" cy="785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seq</a:t>
              </a:r>
              <a:r>
                <a:rPr lang="fr-FR" sz="2400" dirty="0"/>
                <a:t>=</a:t>
              </a:r>
              <a:r>
                <a:rPr lang="fr-FR" sz="2400" dirty="0">
                  <a:solidFill>
                    <a:srgbClr val="FF0000"/>
                  </a:solidFill>
                </a:rPr>
                <a:t>1234</a:t>
              </a:r>
              <a:r>
                <a:rPr lang="fr-FR" sz="2400" dirty="0"/>
                <a:t>,"abcd"</a:t>
              </a: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1127017" y="2857839"/>
            <a:ext cx="6367267" cy="596220"/>
            <a:chOff x="1393511" y="4526113"/>
            <a:chExt cx="6367267" cy="596220"/>
          </a:xfrm>
        </p:grpSpPr>
        <p:cxnSp>
          <p:nvCxnSpPr>
            <p:cNvPr id="10" name="Connecteur droit avec flèche 9"/>
            <p:cNvCxnSpPr/>
            <p:nvPr/>
          </p:nvCxnSpPr>
          <p:spPr>
            <a:xfrm flipH="1">
              <a:off x="1393511" y="4602000"/>
              <a:ext cx="6367267" cy="5203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2204959" y="4526113"/>
              <a:ext cx="280076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ACK,ack</a:t>
              </a:r>
              <a:r>
                <a:rPr lang="fr-FR" sz="2400" dirty="0"/>
                <a:t>=</a:t>
              </a:r>
              <a:r>
                <a:rPr lang="fr-FR" sz="2400" i="1" dirty="0">
                  <a:solidFill>
                    <a:srgbClr val="FF0000"/>
                  </a:solidFill>
                </a:rPr>
                <a:t>1238</a:t>
              </a:r>
              <a:r>
                <a:rPr lang="fr-FR" sz="2400" dirty="0"/>
                <a:t>,win=4</a:t>
              </a:r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1102063" y="3706567"/>
            <a:ext cx="6367266" cy="609305"/>
            <a:chOff x="1714500" y="3138944"/>
            <a:chExt cx="14046690" cy="1036179"/>
          </a:xfrm>
        </p:grpSpPr>
        <p:cxnSp>
          <p:nvCxnSpPr>
            <p:cNvPr id="13" name="Connecteur droit avec flèche 12"/>
            <p:cNvCxnSpPr/>
            <p:nvPr/>
          </p:nvCxnSpPr>
          <p:spPr>
            <a:xfrm>
              <a:off x="1714500" y="3554443"/>
              <a:ext cx="14046690" cy="6206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3206749" y="3138944"/>
              <a:ext cx="5147618" cy="785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seq</a:t>
              </a:r>
              <a:r>
                <a:rPr lang="fr-FR" sz="2400" dirty="0"/>
                <a:t>=</a:t>
              </a:r>
              <a:r>
                <a:rPr lang="fr-FR" sz="2400" i="1" dirty="0">
                  <a:solidFill>
                    <a:srgbClr val="FF0000"/>
                  </a:solidFill>
                </a:rPr>
                <a:t>1238</a:t>
              </a:r>
              <a:r>
                <a:rPr lang="fr-FR" sz="2400" dirty="0"/>
                <a:t>,"efgh"</a:t>
              </a:r>
              <a:endParaRPr lang="fr-FR" sz="2400" i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1102063" y="4510322"/>
            <a:ext cx="6367267" cy="596220"/>
            <a:chOff x="1393511" y="4526113"/>
            <a:chExt cx="6367267" cy="596220"/>
          </a:xfrm>
        </p:grpSpPr>
        <p:cxnSp>
          <p:nvCxnSpPr>
            <p:cNvPr id="16" name="Connecteur droit avec flèche 15"/>
            <p:cNvCxnSpPr/>
            <p:nvPr/>
          </p:nvCxnSpPr>
          <p:spPr>
            <a:xfrm flipH="1">
              <a:off x="1393511" y="4602000"/>
              <a:ext cx="6367267" cy="5203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2204959" y="4526113"/>
              <a:ext cx="279670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ACK,ack</a:t>
              </a:r>
              <a:r>
                <a:rPr lang="fr-FR" sz="2400" dirty="0"/>
                <a:t>=</a:t>
              </a:r>
              <a:r>
                <a:rPr lang="fr-FR" sz="2400" i="1" dirty="0">
                  <a:solidFill>
                    <a:srgbClr val="FF0000"/>
                  </a:solidFill>
                </a:rPr>
                <a:t>1242</a:t>
              </a:r>
              <a:r>
                <a:rPr lang="fr-FR" sz="2400" dirty="0"/>
                <a:t>,win=0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7455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78"/>
    </mc:Choice>
    <mc:Fallback>
      <p:transition spd="slow" advTm="14778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Connection</a:t>
            </a:r>
            <a:r>
              <a:rPr lang="fr-FR" dirty="0"/>
              <a:t> release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7" y="3346680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01" y="3501626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1102063" y="1876322"/>
            <a:ext cx="6367266" cy="609305"/>
            <a:chOff x="1714500" y="3138944"/>
            <a:chExt cx="14046690" cy="1036179"/>
          </a:xfrm>
        </p:grpSpPr>
        <p:cxnSp>
          <p:nvCxnSpPr>
            <p:cNvPr id="7" name="Connecteur droit avec flèche 6"/>
            <p:cNvCxnSpPr/>
            <p:nvPr/>
          </p:nvCxnSpPr>
          <p:spPr>
            <a:xfrm>
              <a:off x="1714500" y="3554443"/>
              <a:ext cx="14046690" cy="6206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206749" y="3138944"/>
              <a:ext cx="5121785" cy="785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seq</a:t>
              </a:r>
              <a:r>
                <a:rPr lang="fr-FR" sz="2400" dirty="0"/>
                <a:t>=</a:t>
              </a:r>
              <a:r>
                <a:rPr lang="fr-FR" sz="2400" dirty="0">
                  <a:solidFill>
                    <a:srgbClr val="FF0000"/>
                  </a:solidFill>
                </a:rPr>
                <a:t>1234</a:t>
              </a:r>
              <a:r>
                <a:rPr lang="fr-FR" sz="2400" dirty="0"/>
                <a:t>,"abcd"</a:t>
              </a: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1127017" y="2857839"/>
            <a:ext cx="6367267" cy="596220"/>
            <a:chOff x="1393511" y="4526113"/>
            <a:chExt cx="6367267" cy="596220"/>
          </a:xfrm>
        </p:grpSpPr>
        <p:cxnSp>
          <p:nvCxnSpPr>
            <p:cNvPr id="10" name="Connecteur droit avec flèche 9"/>
            <p:cNvCxnSpPr/>
            <p:nvPr/>
          </p:nvCxnSpPr>
          <p:spPr>
            <a:xfrm flipH="1">
              <a:off x="1393511" y="4602000"/>
              <a:ext cx="6367267" cy="5203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2204959" y="4526113"/>
              <a:ext cx="64633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RST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588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1"/>
    </mc:Choice>
    <mc:Fallback>
      <p:transition spd="slow" advTm="1216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Connection</a:t>
            </a:r>
            <a:r>
              <a:rPr lang="fr-FR" dirty="0"/>
              <a:t> release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0" y="3693790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54" y="3848736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1155616" y="2223432"/>
            <a:ext cx="6367266" cy="609305"/>
            <a:chOff x="1714500" y="3138944"/>
            <a:chExt cx="14046690" cy="1036179"/>
          </a:xfrm>
        </p:grpSpPr>
        <p:cxnSp>
          <p:nvCxnSpPr>
            <p:cNvPr id="7" name="Connecteur droit avec flèche 6"/>
            <p:cNvCxnSpPr/>
            <p:nvPr/>
          </p:nvCxnSpPr>
          <p:spPr>
            <a:xfrm>
              <a:off x="1714500" y="3554443"/>
              <a:ext cx="14046690" cy="6206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206749" y="3138944"/>
              <a:ext cx="5121785" cy="785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seq</a:t>
              </a:r>
              <a:r>
                <a:rPr lang="fr-FR" sz="2400" dirty="0"/>
                <a:t>=</a:t>
              </a:r>
              <a:r>
                <a:rPr lang="fr-FR" sz="2400" dirty="0">
                  <a:solidFill>
                    <a:srgbClr val="FF0000"/>
                  </a:solidFill>
                </a:rPr>
                <a:t>1234</a:t>
              </a:r>
              <a:r>
                <a:rPr lang="fr-FR" sz="2400" dirty="0"/>
                <a:t>,"abcd"</a:t>
              </a: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1180570" y="3204949"/>
            <a:ext cx="6367267" cy="596220"/>
            <a:chOff x="1393511" y="4526113"/>
            <a:chExt cx="6367267" cy="596220"/>
          </a:xfrm>
        </p:grpSpPr>
        <p:cxnSp>
          <p:nvCxnSpPr>
            <p:cNvPr id="10" name="Connecteur droit avec flèche 9"/>
            <p:cNvCxnSpPr/>
            <p:nvPr/>
          </p:nvCxnSpPr>
          <p:spPr>
            <a:xfrm flipH="1">
              <a:off x="1393511" y="4602000"/>
              <a:ext cx="6367267" cy="5203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2204959" y="4526113"/>
              <a:ext cx="195828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ACK,ack</a:t>
              </a:r>
              <a:r>
                <a:rPr lang="fr-FR" sz="2400" dirty="0"/>
                <a:t>=</a:t>
              </a:r>
              <a:r>
                <a:rPr lang="fr-FR" sz="2400" i="1" dirty="0">
                  <a:solidFill>
                    <a:srgbClr val="FF0000"/>
                  </a:solidFill>
                </a:rPr>
                <a:t>1239</a:t>
              </a:r>
              <a:endParaRPr lang="fr-FR" sz="2400" dirty="0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1180572" y="5136296"/>
            <a:ext cx="6367266" cy="609305"/>
            <a:chOff x="1714500" y="3138944"/>
            <a:chExt cx="14046690" cy="1036179"/>
          </a:xfrm>
        </p:grpSpPr>
        <p:cxnSp>
          <p:nvCxnSpPr>
            <p:cNvPr id="13" name="Connecteur droit avec flèche 12"/>
            <p:cNvCxnSpPr/>
            <p:nvPr/>
          </p:nvCxnSpPr>
          <p:spPr>
            <a:xfrm>
              <a:off x="1714500" y="3554443"/>
              <a:ext cx="14046690" cy="6206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3206749" y="3138944"/>
              <a:ext cx="3919950" cy="785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FIN,ack</a:t>
              </a:r>
              <a:r>
                <a:rPr lang="fr-FR" sz="2400" dirty="0"/>
                <a:t>=</a:t>
              </a:r>
              <a:r>
                <a:rPr lang="fr-FR" sz="2400" dirty="0">
                  <a:solidFill>
                    <a:srgbClr val="0000FF"/>
                  </a:solidFill>
                </a:rPr>
                <a:t>350</a:t>
              </a:r>
              <a:endParaRPr lang="fr-FR" sz="2400" i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1180571" y="3924623"/>
            <a:ext cx="6367267" cy="596220"/>
            <a:chOff x="1393511" y="4526113"/>
            <a:chExt cx="6367267" cy="596220"/>
          </a:xfrm>
        </p:grpSpPr>
        <p:cxnSp>
          <p:nvCxnSpPr>
            <p:cNvPr id="16" name="Connecteur droit avec flèche 15"/>
            <p:cNvCxnSpPr/>
            <p:nvPr/>
          </p:nvCxnSpPr>
          <p:spPr>
            <a:xfrm flipH="1">
              <a:off x="1393511" y="4602000"/>
              <a:ext cx="6367267" cy="5203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2204959" y="4526113"/>
              <a:ext cx="191951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seq</a:t>
              </a:r>
              <a:r>
                <a:rPr lang="fr-FR" sz="2400" dirty="0"/>
                <a:t>=</a:t>
              </a:r>
              <a:r>
                <a:rPr lang="fr-FR" sz="2400" dirty="0">
                  <a:solidFill>
                    <a:srgbClr val="0000FF"/>
                  </a:solidFill>
                </a:rPr>
                <a:t>345</a:t>
              </a:r>
              <a:r>
                <a:rPr lang="fr-FR" sz="2400" dirty="0"/>
                <a:t>,"ijkl"</a:t>
              </a:r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1180571" y="2621322"/>
            <a:ext cx="6367266" cy="609305"/>
            <a:chOff x="1714500" y="3138944"/>
            <a:chExt cx="14046690" cy="1036179"/>
          </a:xfrm>
        </p:grpSpPr>
        <p:cxnSp>
          <p:nvCxnSpPr>
            <p:cNvPr id="19" name="Connecteur droit avec flèche 18"/>
            <p:cNvCxnSpPr/>
            <p:nvPr/>
          </p:nvCxnSpPr>
          <p:spPr>
            <a:xfrm>
              <a:off x="1714500" y="3554443"/>
              <a:ext cx="14046690" cy="6206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3206749" y="3138944"/>
              <a:ext cx="4495852" cy="785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FIN, </a:t>
              </a:r>
              <a:r>
                <a:rPr lang="fr-FR" sz="2400" dirty="0" err="1"/>
                <a:t>seq</a:t>
              </a:r>
              <a:r>
                <a:rPr lang="fr-FR" sz="2400" dirty="0"/>
                <a:t>=</a:t>
              </a:r>
              <a:r>
                <a:rPr lang="fr-FR" sz="2400" dirty="0">
                  <a:solidFill>
                    <a:srgbClr val="FF0000"/>
                  </a:solidFill>
                </a:rPr>
                <a:t>1238</a:t>
              </a:r>
              <a:endParaRPr lang="fr-FR" sz="2400" dirty="0"/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1155615" y="4430305"/>
            <a:ext cx="6367267" cy="610871"/>
            <a:chOff x="1155615" y="4430305"/>
            <a:chExt cx="6367267" cy="610871"/>
          </a:xfrm>
        </p:grpSpPr>
        <p:cxnSp>
          <p:nvCxnSpPr>
            <p:cNvPr id="21" name="Connecteur droit avec flèche 20"/>
            <p:cNvCxnSpPr/>
            <p:nvPr/>
          </p:nvCxnSpPr>
          <p:spPr>
            <a:xfrm flipH="1">
              <a:off x="1155615" y="4520843"/>
              <a:ext cx="6367267" cy="5203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2912552" y="4430305"/>
              <a:ext cx="173557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FIN,seq</a:t>
              </a:r>
              <a:r>
                <a:rPr lang="fr-FR" sz="2400" dirty="0"/>
                <a:t>=</a:t>
              </a:r>
              <a:r>
                <a:rPr lang="fr-FR" sz="2400" dirty="0">
                  <a:solidFill>
                    <a:srgbClr val="0000FF"/>
                  </a:solidFill>
                </a:rPr>
                <a:t>349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9494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64"/>
    </mc:Choice>
    <mc:Fallback>
      <p:transition spd="slow" advTm="18064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Identification of a TCP </a:t>
            </a:r>
            <a:r>
              <a:rPr lang="fr-FR" dirty="0" err="1"/>
              <a:t>connection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0000" y="1600200"/>
            <a:ext cx="3606800" cy="4525963"/>
          </a:xfrm>
        </p:spPr>
        <p:txBody>
          <a:bodyPr/>
          <a:lstStyle/>
          <a:p>
            <a:pPr marL="457200" lvl="1" indent="0">
              <a:buNone/>
            </a:pPr>
            <a:r>
              <a:rPr lang="fr-FR" b="1" dirty="0">
                <a:solidFill>
                  <a:srgbClr val="008000"/>
                </a:solidFill>
              </a:rPr>
              <a:t>Four </a:t>
            </a:r>
            <a:r>
              <a:rPr lang="fr-FR" b="1" dirty="0" err="1">
                <a:solidFill>
                  <a:srgbClr val="008000"/>
                </a:solidFill>
              </a:rPr>
              <a:t>tuple</a:t>
            </a:r>
            <a:endParaRPr lang="fr-FR" b="1" dirty="0">
              <a:solidFill>
                <a:srgbClr val="008000"/>
              </a:solidFill>
            </a:endParaRPr>
          </a:p>
          <a:p>
            <a:pPr lvl="1"/>
            <a:r>
              <a:rPr lang="fr-FR" dirty="0" err="1"/>
              <a:t>IP</a:t>
            </a:r>
            <a:r>
              <a:rPr lang="fr-FR" baseline="-25000" dirty="0" err="1"/>
              <a:t>source</a:t>
            </a:r>
            <a:endParaRPr lang="fr-FR" baseline="-25000" dirty="0"/>
          </a:p>
          <a:p>
            <a:pPr lvl="1"/>
            <a:r>
              <a:rPr lang="fr-FR" dirty="0" err="1"/>
              <a:t>IP</a:t>
            </a:r>
            <a:r>
              <a:rPr lang="fr-FR" baseline="-25000" dirty="0" err="1"/>
              <a:t>dest</a:t>
            </a:r>
            <a:endParaRPr lang="fr-FR" baseline="-25000" dirty="0"/>
          </a:p>
          <a:p>
            <a:pPr lvl="1"/>
            <a:r>
              <a:rPr lang="fr-FR" dirty="0" err="1"/>
              <a:t>Port</a:t>
            </a:r>
            <a:r>
              <a:rPr lang="fr-FR" baseline="-25000" dirty="0" err="1"/>
              <a:t>source</a:t>
            </a:r>
            <a:endParaRPr lang="fr-FR" baseline="-25000" dirty="0"/>
          </a:p>
          <a:p>
            <a:pPr lvl="1"/>
            <a:r>
              <a:rPr lang="fr-FR" dirty="0" err="1"/>
              <a:t>Port</a:t>
            </a:r>
            <a:r>
              <a:rPr lang="fr-FR" baseline="-25000" dirty="0" err="1"/>
              <a:t>dest</a:t>
            </a:r>
            <a:endParaRPr lang="fr-FR" baseline="-25000" dirty="0"/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All TCP segments </a:t>
            </a:r>
            <a:r>
              <a:rPr lang="fr-FR" dirty="0" err="1"/>
              <a:t>contain</a:t>
            </a:r>
            <a:r>
              <a:rPr lang="fr-FR" dirty="0"/>
              <a:t> the four </a:t>
            </a:r>
            <a:r>
              <a:rPr lang="fr-FR" dirty="0" err="1"/>
              <a:t>tuple</a:t>
            </a:r>
            <a:endParaRPr lang="fr-FR" dirty="0"/>
          </a:p>
        </p:txBody>
      </p:sp>
      <p:grpSp>
        <p:nvGrpSpPr>
          <p:cNvPr id="4" name="Grouper 3"/>
          <p:cNvGrpSpPr/>
          <p:nvPr/>
        </p:nvGrpSpPr>
        <p:grpSpPr>
          <a:xfrm>
            <a:off x="1141056" y="1755775"/>
            <a:ext cx="3448050" cy="4613275"/>
            <a:chOff x="739775" y="2006601"/>
            <a:chExt cx="3448050" cy="4613275"/>
          </a:xfrm>
          <a:solidFill>
            <a:schemeClr val="bg1"/>
          </a:solidFill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739775" y="3622676"/>
              <a:ext cx="3444875" cy="1611310"/>
              <a:chOff x="0" y="0"/>
              <a:chExt cx="2170" cy="1015"/>
            </a:xfrm>
            <a:grpFill/>
          </p:grpSpPr>
          <p:sp>
            <p:nvSpPr>
              <p:cNvPr id="47" name="AutoShape 6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8" name="AutoShape 7"/>
              <p:cNvSpPr>
                <a:spLocks/>
              </p:cNvSpPr>
              <p:nvPr/>
            </p:nvSpPr>
            <p:spPr bwMode="auto">
              <a:xfrm>
                <a:off x="0" y="203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9" name="AutoShape 8"/>
              <p:cNvSpPr>
                <a:spLocks/>
              </p:cNvSpPr>
              <p:nvPr/>
            </p:nvSpPr>
            <p:spPr bwMode="auto">
              <a:xfrm>
                <a:off x="0" y="406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0" name="AutoShape 9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1" name="AutoShape 10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6" name="Rectangle 11"/>
            <p:cNvSpPr>
              <a:spLocks/>
            </p:cNvSpPr>
            <p:nvPr/>
          </p:nvSpPr>
          <p:spPr bwMode="auto">
            <a:xfrm>
              <a:off x="1062038" y="3676651"/>
              <a:ext cx="1007525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008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port</a:t>
              </a:r>
            </a:p>
          </p:txBody>
        </p:sp>
        <p:sp>
          <p:nvSpPr>
            <p:cNvPr id="7" name="Rectangle 12"/>
            <p:cNvSpPr>
              <a:spLocks/>
            </p:cNvSpPr>
            <p:nvPr/>
          </p:nvSpPr>
          <p:spPr bwMode="auto">
            <a:xfrm>
              <a:off x="2692400" y="3676651"/>
              <a:ext cx="1376416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 b="1">
                  <a:solidFill>
                    <a:srgbClr val="008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port</a:t>
              </a:r>
            </a:p>
          </p:txBody>
        </p: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2498725" y="3640138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Rectangle 14"/>
            <p:cNvSpPr>
              <a:spLocks/>
            </p:cNvSpPr>
            <p:nvPr/>
          </p:nvSpPr>
          <p:spPr bwMode="auto">
            <a:xfrm>
              <a:off x="1093788" y="4987926"/>
              <a:ext cx="852487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>
              <a:off x="2501900" y="4914901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Rectangle 16"/>
            <p:cNvSpPr>
              <a:spLocks/>
            </p:cNvSpPr>
            <p:nvPr/>
          </p:nvSpPr>
          <p:spPr bwMode="auto">
            <a:xfrm>
              <a:off x="2820988" y="4965701"/>
              <a:ext cx="1138237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Urgent pointer</a:t>
              </a:r>
            </a:p>
          </p:txBody>
        </p:sp>
        <p:sp>
          <p:nvSpPr>
            <p:cNvPr id="12" name="Rectangle 17"/>
            <p:cNvSpPr>
              <a:spLocks/>
            </p:cNvSpPr>
            <p:nvPr/>
          </p:nvSpPr>
          <p:spPr bwMode="auto">
            <a:xfrm>
              <a:off x="777875" y="4643438"/>
              <a:ext cx="1735138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THL  Reserved  Flags</a:t>
              </a:r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2501900" y="4610101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>
              <a:off x="1123950" y="4595813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>
              <a:off x="1998663" y="4598988"/>
              <a:ext cx="1587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Rectangle 21"/>
            <p:cNvSpPr>
              <a:spLocks/>
            </p:cNvSpPr>
            <p:nvPr/>
          </p:nvSpPr>
          <p:spPr bwMode="auto">
            <a:xfrm>
              <a:off x="1554163" y="4322763"/>
              <a:ext cx="2017712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Acknowledgment number</a:t>
              </a:r>
            </a:p>
          </p:txBody>
        </p:sp>
        <p:sp>
          <p:nvSpPr>
            <p:cNvPr id="17" name="Rectangle 22"/>
            <p:cNvSpPr>
              <a:spLocks/>
            </p:cNvSpPr>
            <p:nvPr/>
          </p:nvSpPr>
          <p:spPr bwMode="auto">
            <a:xfrm>
              <a:off x="1554163" y="4000501"/>
              <a:ext cx="1465262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Sequence number</a:t>
              </a:r>
            </a:p>
          </p:txBody>
        </p:sp>
        <p:sp>
          <p:nvSpPr>
            <p:cNvPr id="18" name="Rectangle 23"/>
            <p:cNvSpPr>
              <a:spLocks/>
            </p:cNvSpPr>
            <p:nvPr/>
          </p:nvSpPr>
          <p:spPr bwMode="auto">
            <a:xfrm>
              <a:off x="2820988" y="4656138"/>
              <a:ext cx="644525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Window</a:t>
              </a:r>
            </a:p>
          </p:txBody>
        </p:sp>
        <p:grpSp>
          <p:nvGrpSpPr>
            <p:cNvPr id="19" name="Group 24"/>
            <p:cNvGrpSpPr>
              <a:grpSpLocks/>
            </p:cNvGrpSpPr>
            <p:nvPr/>
          </p:nvGrpSpPr>
          <p:grpSpPr bwMode="auto">
            <a:xfrm>
              <a:off x="742950" y="2014538"/>
              <a:ext cx="3444875" cy="1611316"/>
              <a:chOff x="0" y="0"/>
              <a:chExt cx="2170" cy="1015"/>
            </a:xfrm>
            <a:grpFill/>
          </p:grpSpPr>
          <p:sp>
            <p:nvSpPr>
              <p:cNvPr id="42" name="AutoShape 25"/>
              <p:cNvSpPr>
                <a:spLocks/>
              </p:cNvSpPr>
              <p:nvPr/>
            </p:nvSpPr>
            <p:spPr bwMode="auto">
              <a:xfrm>
                <a:off x="0" y="0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3" name="AutoShape 26"/>
              <p:cNvSpPr>
                <a:spLocks/>
              </p:cNvSpPr>
              <p:nvPr/>
            </p:nvSpPr>
            <p:spPr bwMode="auto">
              <a:xfrm>
                <a:off x="0" y="204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4" name="AutoShape 27"/>
              <p:cNvSpPr>
                <a:spLocks/>
              </p:cNvSpPr>
              <p:nvPr/>
            </p:nvSpPr>
            <p:spPr bwMode="auto">
              <a:xfrm>
                <a:off x="0" y="407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5" name="AutoShape 28"/>
              <p:cNvSpPr>
                <a:spLocks/>
              </p:cNvSpPr>
              <p:nvPr/>
            </p:nvSpPr>
            <p:spPr bwMode="auto">
              <a:xfrm>
                <a:off x="0" y="609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6" name="AutoShape 29"/>
              <p:cNvSpPr>
                <a:spLocks/>
              </p:cNvSpPr>
              <p:nvPr/>
            </p:nvSpPr>
            <p:spPr bwMode="auto">
              <a:xfrm>
                <a:off x="0" y="812"/>
                <a:ext cx="2170" cy="203"/>
              </a:xfrm>
              <a:prstGeom prst="roundRect">
                <a:avLst>
                  <a:gd name="adj" fmla="val 486"/>
                </a:avLst>
              </a:prstGeom>
              <a:grp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20" name="Rectangle 30"/>
            <p:cNvSpPr>
              <a:spLocks/>
            </p:cNvSpPr>
            <p:nvPr/>
          </p:nvSpPr>
          <p:spPr bwMode="auto">
            <a:xfrm>
              <a:off x="828675" y="2068513"/>
              <a:ext cx="1447800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err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Ver</a:t>
              </a: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IHL       </a:t>
              </a:r>
              <a:r>
                <a:rPr lang="en-US"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</a:t>
              </a:r>
              <a:r>
                <a:rPr lang="en-US" sz="1400" err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ToS</a:t>
              </a:r>
              <a:endParaRPr lang="en-US" sz="14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1" name="Rectangle 31"/>
            <p:cNvSpPr>
              <a:spLocks/>
            </p:cNvSpPr>
            <p:nvPr/>
          </p:nvSpPr>
          <p:spPr bwMode="auto">
            <a:xfrm>
              <a:off x="2862263" y="2070101"/>
              <a:ext cx="920750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Total length</a:t>
              </a:r>
            </a:p>
          </p:txBody>
        </p:sp>
        <p:sp>
          <p:nvSpPr>
            <p:cNvPr id="22" name="Line 32"/>
            <p:cNvSpPr>
              <a:spLocks noChangeShapeType="1"/>
            </p:cNvSpPr>
            <p:nvPr/>
          </p:nvSpPr>
          <p:spPr bwMode="auto">
            <a:xfrm>
              <a:off x="2487613" y="2006601"/>
              <a:ext cx="1587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Rectangle 33"/>
            <p:cNvSpPr>
              <a:spLocks/>
            </p:cNvSpPr>
            <p:nvPr/>
          </p:nvSpPr>
          <p:spPr bwMode="auto">
            <a:xfrm>
              <a:off x="2840038" y="2711451"/>
              <a:ext cx="852487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Checksum</a:t>
              </a:r>
            </a:p>
          </p:txBody>
        </p:sp>
        <p:sp>
          <p:nvSpPr>
            <p:cNvPr id="24" name="Rectangle 34"/>
            <p:cNvSpPr>
              <a:spLocks/>
            </p:cNvSpPr>
            <p:nvPr/>
          </p:nvSpPr>
          <p:spPr bwMode="auto">
            <a:xfrm>
              <a:off x="914400" y="2717801"/>
              <a:ext cx="1514475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   TTL       Protocol</a:t>
              </a:r>
            </a:p>
          </p:txBody>
        </p:sp>
        <p:sp>
          <p:nvSpPr>
            <p:cNvPr id="25" name="Rectangle 35"/>
            <p:cNvSpPr>
              <a:spLocks/>
            </p:cNvSpPr>
            <p:nvPr/>
          </p:nvSpPr>
          <p:spPr bwMode="auto">
            <a:xfrm>
              <a:off x="2549525" y="2408238"/>
              <a:ext cx="1431925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Flags Frag. Offset</a:t>
              </a:r>
            </a:p>
          </p:txBody>
        </p:sp>
        <p:sp>
          <p:nvSpPr>
            <p:cNvPr id="26" name="Rectangle 36"/>
            <p:cNvSpPr>
              <a:spLocks/>
            </p:cNvSpPr>
            <p:nvPr/>
          </p:nvSpPr>
          <p:spPr bwMode="auto">
            <a:xfrm>
              <a:off x="1625600" y="3041651"/>
              <a:ext cx="1564531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>
                  <a:solidFill>
                    <a:srgbClr val="008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Source IP address </a:t>
              </a:r>
            </a:p>
          </p:txBody>
        </p:sp>
        <p:sp>
          <p:nvSpPr>
            <p:cNvPr id="27" name="Rectangle 37"/>
            <p:cNvSpPr>
              <a:spLocks/>
            </p:cNvSpPr>
            <p:nvPr/>
          </p:nvSpPr>
          <p:spPr bwMode="auto">
            <a:xfrm>
              <a:off x="1114425" y="2406651"/>
              <a:ext cx="1009650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Identification</a:t>
              </a:r>
            </a:p>
          </p:txBody>
        </p:sp>
        <p:sp>
          <p:nvSpPr>
            <p:cNvPr id="28" name="Line 38"/>
            <p:cNvSpPr>
              <a:spLocks noChangeShapeType="1"/>
            </p:cNvSpPr>
            <p:nvPr/>
          </p:nvSpPr>
          <p:spPr bwMode="auto">
            <a:xfrm>
              <a:off x="1168400" y="2028826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1708150" y="2028826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>
              <a:off x="2484438" y="2355851"/>
              <a:ext cx="1587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3003550" y="2355851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2484438" y="2670176"/>
              <a:ext cx="1587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>
              <a:off x="1704975" y="2679701"/>
              <a:ext cx="1588" cy="304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Rectangle 44"/>
            <p:cNvSpPr>
              <a:spLocks/>
            </p:cNvSpPr>
            <p:nvPr/>
          </p:nvSpPr>
          <p:spPr bwMode="auto">
            <a:xfrm>
              <a:off x="1446213" y="3355976"/>
              <a:ext cx="1936428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b="1">
                  <a:solidFill>
                    <a:srgbClr val="008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Destination IP address </a:t>
              </a:r>
            </a:p>
          </p:txBody>
        </p:sp>
        <p:sp>
          <p:nvSpPr>
            <p:cNvPr id="35" name="Line 45"/>
            <p:cNvSpPr>
              <a:spLocks noChangeShapeType="1"/>
            </p:cNvSpPr>
            <p:nvPr/>
          </p:nvSpPr>
          <p:spPr bwMode="auto">
            <a:xfrm>
              <a:off x="742950" y="5060951"/>
              <a:ext cx="1588" cy="458787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46"/>
            <p:cNvSpPr>
              <a:spLocks noChangeShapeType="1"/>
            </p:cNvSpPr>
            <p:nvPr/>
          </p:nvSpPr>
          <p:spPr bwMode="auto">
            <a:xfrm>
              <a:off x="4186238" y="5062538"/>
              <a:ext cx="1587" cy="4572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AutoShape 47"/>
            <p:cNvSpPr>
              <a:spLocks/>
            </p:cNvSpPr>
            <p:nvPr/>
          </p:nvSpPr>
          <p:spPr bwMode="auto">
            <a:xfrm>
              <a:off x="742950" y="5235576"/>
              <a:ext cx="3441700" cy="1384300"/>
            </a:xfrm>
            <a:prstGeom prst="roundRect">
              <a:avLst>
                <a:gd name="adj" fmla="val 106"/>
              </a:avLst>
            </a:prstGeom>
            <a:grp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8" name="Rectangle 48"/>
            <p:cNvSpPr>
              <a:spLocks/>
            </p:cNvSpPr>
            <p:nvPr/>
          </p:nvSpPr>
          <p:spPr bwMode="auto">
            <a:xfrm>
              <a:off x="2257425" y="6107113"/>
              <a:ext cx="654050" cy="215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</a:pPr>
              <a:r>
                <a: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Payload</a:t>
              </a:r>
            </a:p>
          </p:txBody>
        </p:sp>
        <p:sp>
          <p:nvSpPr>
            <p:cNvPr id="39" name="Rectangle 49"/>
            <p:cNvSpPr>
              <a:spLocks/>
            </p:cNvSpPr>
            <p:nvPr/>
          </p:nvSpPr>
          <p:spPr bwMode="auto">
            <a:xfrm>
              <a:off x="2152650" y="5259388"/>
              <a:ext cx="656868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r>
                <a:rPr lang="en-US" sz="1400" i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Options</a:t>
              </a:r>
            </a:p>
          </p:txBody>
        </p:sp>
        <p:sp>
          <p:nvSpPr>
            <p:cNvPr id="40" name="Rectangle 50"/>
            <p:cNvSpPr>
              <a:spLocks/>
            </p:cNvSpPr>
            <p:nvPr/>
          </p:nvSpPr>
          <p:spPr bwMode="auto">
            <a:xfrm>
              <a:off x="2152650" y="5602288"/>
              <a:ext cx="0" cy="1867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47800" algn="l"/>
                  <a:tab pos="2159000" algn="l"/>
                </a:tabLst>
              </a:pPr>
              <a:endParaRPr lang="en-US" sz="1400" i="1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1" name="Line 51"/>
            <p:cNvSpPr>
              <a:spLocks noChangeShapeType="1"/>
            </p:cNvSpPr>
            <p:nvPr/>
          </p:nvSpPr>
          <p:spPr bwMode="auto">
            <a:xfrm rot="10800000" flipH="1">
              <a:off x="762000" y="5545138"/>
              <a:ext cx="3400425" cy="9525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cxnSp>
        <p:nvCxnSpPr>
          <p:cNvPr id="52" name="Connecteur droit avec flèche 51"/>
          <p:cNvCxnSpPr/>
          <p:nvPr/>
        </p:nvCxnSpPr>
        <p:spPr>
          <a:xfrm>
            <a:off x="873441" y="1734530"/>
            <a:ext cx="12330" cy="155733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>
            <a:off x="885771" y="3291868"/>
            <a:ext cx="12330" cy="30575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30"/>
          <p:cNvSpPr>
            <a:spLocks/>
          </p:cNvSpPr>
          <p:nvPr/>
        </p:nvSpPr>
        <p:spPr bwMode="auto">
          <a:xfrm>
            <a:off x="800956" y="2362509"/>
            <a:ext cx="169630" cy="18671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84000"/>
              </a:lnSpc>
              <a:tabLst>
                <a:tab pos="723900" algn="l"/>
                <a:tab pos="1447800" algn="l"/>
                <a:tab pos="2159000" algn="l"/>
              </a:tabLst>
            </a:pP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IP</a:t>
            </a:r>
          </a:p>
        </p:txBody>
      </p:sp>
      <p:sp>
        <p:nvSpPr>
          <p:cNvPr id="55" name="Rectangle 30"/>
          <p:cNvSpPr>
            <a:spLocks/>
          </p:cNvSpPr>
          <p:nvPr/>
        </p:nvSpPr>
        <p:spPr bwMode="auto">
          <a:xfrm>
            <a:off x="689986" y="4295642"/>
            <a:ext cx="359073" cy="18671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84000"/>
              </a:lnSpc>
              <a:tabLst>
                <a:tab pos="723900" algn="l"/>
                <a:tab pos="1447800" algn="l"/>
                <a:tab pos="2159000" algn="l"/>
              </a:tabLst>
            </a:pP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TCP</a:t>
            </a:r>
          </a:p>
        </p:txBody>
      </p:sp>
    </p:spTree>
    <p:extLst>
      <p:ext uri="{BB962C8B-B14F-4D97-AF65-F5344CB8AC3E}">
        <p14:creationId xmlns:p14="http://schemas.microsoft.com/office/powerpoint/2010/main" val="339194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32"/>
    </mc:Choice>
    <mc:Fallback>
      <p:transition spd="slow" advTm="2143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27353"/>
          <a:lstStyle/>
          <a:p>
            <a:r>
              <a:rPr lang="en-US"/>
              <a:t>The</a:t>
            </a:r>
            <a:r>
              <a:rPr lang="en-US" i="1"/>
              <a:t> </a:t>
            </a:r>
            <a:r>
              <a:rPr lang="en-US" i="1">
                <a:solidFill>
                  <a:srgbClr val="0044FE"/>
                </a:solidFill>
              </a:rPr>
              <a:t>new</a:t>
            </a:r>
            <a:r>
              <a:rPr lang="en-US"/>
              <a:t> bytestream model </a:t>
            </a: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0" y="4931078"/>
            <a:ext cx="2131200" cy="147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7477920" y="6451877"/>
            <a:ext cx="282240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fld id="{78C5D92B-0807-3B4C-84CB-CB0C62E571FC}" type="slidenum">
              <a:rPr lang="en-US" sz="1300">
                <a:latin typeface="Arial Bold" charset="0"/>
                <a:cs typeface="Arial Bold" charset="0"/>
                <a:sym typeface="Arial Bold" charset="0"/>
              </a:rPr>
              <a:pPr algn="ctr">
                <a:lnSpc>
                  <a:spcPct val="100000"/>
                </a:lnSpc>
              </a:pPr>
              <a:t>38</a:t>
            </a:fld>
            <a:endParaRPr lang="en-US" sz="1300">
              <a:latin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37898" name="AutoShape 10"/>
          <p:cNvSpPr>
            <a:spLocks/>
          </p:cNvSpPr>
          <p:nvPr/>
        </p:nvSpPr>
        <p:spPr bwMode="auto">
          <a:xfrm rot="10800000" flipH="1">
            <a:off x="2956321" y="2746369"/>
            <a:ext cx="3568320" cy="483891"/>
          </a:xfrm>
          <a:custGeom>
            <a:avLst/>
            <a:gdLst/>
            <a:ahLst/>
            <a:cxnLst/>
            <a:rect l="0" t="0" r="r" b="b"/>
            <a:pathLst>
              <a:path w="21183" h="21600">
                <a:moveTo>
                  <a:pt x="50" y="0"/>
                </a:moveTo>
                <a:lnTo>
                  <a:pt x="19777" y="97"/>
                </a:lnTo>
                <a:cubicBezTo>
                  <a:pt x="21170" y="909"/>
                  <a:pt x="21111" y="6946"/>
                  <a:pt x="21150" y="10530"/>
                </a:cubicBezTo>
                <a:cubicBezTo>
                  <a:pt x="21189" y="14114"/>
                  <a:pt x="21390" y="19584"/>
                  <a:pt x="20012" y="21600"/>
                </a:cubicBezTo>
                <a:lnTo>
                  <a:pt x="61" y="21561"/>
                </a:lnTo>
                <a:cubicBezTo>
                  <a:pt x="1413" y="20219"/>
                  <a:pt x="-58" y="14500"/>
                  <a:pt x="22" y="10530"/>
                </a:cubicBezTo>
                <a:cubicBezTo>
                  <a:pt x="-210" y="6534"/>
                  <a:pt x="1469" y="1348"/>
                  <a:pt x="50" y="0"/>
                </a:cubicBezTo>
                <a:close/>
                <a:moveTo>
                  <a:pt x="50" y="0"/>
                </a:moveTo>
              </a:path>
            </a:pathLst>
          </a:custGeom>
          <a:solidFill>
            <a:srgbClr val="B9CDE5">
              <a:alpha val="39999"/>
            </a:srgbClr>
          </a:solidFill>
          <a:ln w="25400">
            <a:solidFill>
              <a:srgbClr val="95B3D7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7899" name="Oval 11"/>
          <p:cNvSpPr>
            <a:spLocks/>
          </p:cNvSpPr>
          <p:nvPr/>
        </p:nvSpPr>
        <p:spPr bwMode="auto">
          <a:xfrm rot="5400000" flipH="1">
            <a:off x="2733095" y="2868794"/>
            <a:ext cx="483891" cy="241920"/>
          </a:xfrm>
          <a:prstGeom prst="ellipse">
            <a:avLst/>
          </a:prstGeom>
          <a:solidFill>
            <a:srgbClr val="6792C5"/>
          </a:solidFill>
          <a:ln w="19050">
            <a:solidFill>
              <a:srgbClr val="95B3D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7900" name="AutoShape 12"/>
          <p:cNvSpPr>
            <a:spLocks/>
          </p:cNvSpPr>
          <p:nvPr/>
        </p:nvSpPr>
        <p:spPr bwMode="auto">
          <a:xfrm>
            <a:off x="1198080" y="2626836"/>
            <a:ext cx="1152000" cy="115212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7901" name="Rectangle 13"/>
          <p:cNvSpPr>
            <a:spLocks/>
          </p:cNvSpPr>
          <p:nvPr/>
        </p:nvSpPr>
        <p:spPr bwMode="auto">
          <a:xfrm>
            <a:off x="1486080" y="2649878"/>
            <a:ext cx="6085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Client</a:t>
            </a:r>
          </a:p>
        </p:txBody>
      </p:sp>
      <p:sp>
        <p:nvSpPr>
          <p:cNvPr id="37902" name="AutoShape 14"/>
          <p:cNvSpPr>
            <a:spLocks/>
          </p:cNvSpPr>
          <p:nvPr/>
        </p:nvSpPr>
        <p:spPr bwMode="auto">
          <a:xfrm>
            <a:off x="6900480" y="2534666"/>
            <a:ext cx="1152000" cy="115212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7903" name="Rectangle 15"/>
          <p:cNvSpPr>
            <a:spLocks/>
          </p:cNvSpPr>
          <p:nvPr/>
        </p:nvSpPr>
        <p:spPr bwMode="auto">
          <a:xfrm>
            <a:off x="7107840" y="2649878"/>
            <a:ext cx="656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Server</a:t>
            </a:r>
          </a:p>
        </p:txBody>
      </p:sp>
      <p:sp>
        <p:nvSpPr>
          <p:cNvPr id="37904" name="AutoShape 16"/>
          <p:cNvSpPr>
            <a:spLocks/>
          </p:cNvSpPr>
          <p:nvPr/>
        </p:nvSpPr>
        <p:spPr bwMode="auto">
          <a:xfrm rot="10800000" flipH="1">
            <a:off x="2979361" y="3352672"/>
            <a:ext cx="3602880" cy="488212"/>
          </a:xfrm>
          <a:custGeom>
            <a:avLst/>
            <a:gdLst/>
            <a:ahLst/>
            <a:cxnLst/>
            <a:rect l="0" t="0" r="r" b="b"/>
            <a:pathLst>
              <a:path w="21184" h="21600">
                <a:moveTo>
                  <a:pt x="249" y="0"/>
                </a:moveTo>
                <a:lnTo>
                  <a:pt x="19792" y="96"/>
                </a:lnTo>
                <a:cubicBezTo>
                  <a:pt x="21172" y="899"/>
                  <a:pt x="21113" y="6869"/>
                  <a:pt x="21152" y="10412"/>
                </a:cubicBezTo>
                <a:cubicBezTo>
                  <a:pt x="21191" y="13956"/>
                  <a:pt x="21390" y="19365"/>
                  <a:pt x="20024" y="21358"/>
                </a:cubicBezTo>
                <a:lnTo>
                  <a:pt x="20" y="21600"/>
                </a:lnTo>
                <a:cubicBezTo>
                  <a:pt x="1359" y="20272"/>
                  <a:pt x="-60" y="14846"/>
                  <a:pt x="20" y="10921"/>
                </a:cubicBezTo>
                <a:cubicBezTo>
                  <a:pt x="-210" y="6970"/>
                  <a:pt x="1655" y="1333"/>
                  <a:pt x="249" y="0"/>
                </a:cubicBezTo>
                <a:close/>
                <a:moveTo>
                  <a:pt x="249" y="0"/>
                </a:moveTo>
              </a:path>
            </a:pathLst>
          </a:custGeom>
          <a:solidFill>
            <a:srgbClr val="CADBFE"/>
          </a:solidFill>
          <a:ln w="25400">
            <a:solidFill>
              <a:srgbClr val="95B3D7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7905" name="Oval 17"/>
          <p:cNvSpPr>
            <a:spLocks/>
          </p:cNvSpPr>
          <p:nvPr/>
        </p:nvSpPr>
        <p:spPr bwMode="auto">
          <a:xfrm rot="5400000" flipH="1">
            <a:off x="6212135" y="3467897"/>
            <a:ext cx="483891" cy="241920"/>
          </a:xfrm>
          <a:prstGeom prst="ellipse">
            <a:avLst/>
          </a:prstGeom>
          <a:solidFill>
            <a:srgbClr val="6792C5"/>
          </a:solidFill>
          <a:ln w="19050">
            <a:solidFill>
              <a:srgbClr val="95B3D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7906" name="Oval 18"/>
          <p:cNvSpPr>
            <a:spLocks/>
          </p:cNvSpPr>
          <p:nvPr/>
        </p:nvSpPr>
        <p:spPr bwMode="auto">
          <a:xfrm rot="5400000" flipH="1">
            <a:off x="2796455" y="3404537"/>
            <a:ext cx="483891" cy="368640"/>
          </a:xfrm>
          <a:prstGeom prst="ellipse">
            <a:avLst/>
          </a:prstGeom>
          <a:solidFill>
            <a:srgbClr val="CADBFE"/>
          </a:solidFill>
          <a:ln w="19050">
            <a:solidFill>
              <a:schemeClr val="tx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7907" name="Rectangle 19"/>
          <p:cNvSpPr>
            <a:spLocks/>
          </p:cNvSpPr>
          <p:nvPr/>
        </p:nvSpPr>
        <p:spPr bwMode="auto">
          <a:xfrm>
            <a:off x="3432960" y="2776611"/>
            <a:ext cx="16972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ABCDEF...111232</a:t>
            </a:r>
          </a:p>
        </p:txBody>
      </p:sp>
      <p:sp>
        <p:nvSpPr>
          <p:cNvPr id="37908" name="Line 20"/>
          <p:cNvSpPr>
            <a:spLocks noChangeShapeType="1"/>
          </p:cNvSpPr>
          <p:nvPr/>
        </p:nvSpPr>
        <p:spPr bwMode="auto">
          <a:xfrm flipH="1">
            <a:off x="5437440" y="2995514"/>
            <a:ext cx="93312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7909" name="Line 21"/>
          <p:cNvSpPr>
            <a:spLocks noChangeShapeType="1"/>
          </p:cNvSpPr>
          <p:nvPr/>
        </p:nvSpPr>
        <p:spPr bwMode="auto">
          <a:xfrm>
            <a:off x="3018240" y="3583096"/>
            <a:ext cx="460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7910" name="Rectangle 22"/>
          <p:cNvSpPr>
            <a:spLocks/>
          </p:cNvSpPr>
          <p:nvPr/>
        </p:nvSpPr>
        <p:spPr bwMode="auto">
          <a:xfrm>
            <a:off x="3559680" y="3387235"/>
            <a:ext cx="17070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0988989 ... XYZZ</a:t>
            </a:r>
          </a:p>
        </p:txBody>
      </p:sp>
      <p:pic>
        <p:nvPicPr>
          <p:cNvPr id="3791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600" y="5622350"/>
            <a:ext cx="403200" cy="84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00" y="5622350"/>
            <a:ext cx="403200" cy="84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3" name="Rectangle 25"/>
          <p:cNvSpPr>
            <a:spLocks/>
          </p:cNvSpPr>
          <p:nvPr/>
        </p:nvSpPr>
        <p:spPr bwMode="auto">
          <a:xfrm>
            <a:off x="2223360" y="5483850"/>
            <a:ext cx="880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rgbClr val="008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IP:1.2.3.4</a:t>
            </a:r>
          </a:p>
        </p:txBody>
      </p:sp>
      <p:sp>
        <p:nvSpPr>
          <p:cNvPr id="37914" name="Rectangle 26"/>
          <p:cNvSpPr>
            <a:spLocks/>
          </p:cNvSpPr>
          <p:nvPr/>
        </p:nvSpPr>
        <p:spPr bwMode="auto">
          <a:xfrm>
            <a:off x="5885280" y="5357362"/>
            <a:ext cx="880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IP:4.5.6.7</a:t>
            </a:r>
          </a:p>
        </p:txBody>
      </p:sp>
      <p:pic>
        <p:nvPicPr>
          <p:cNvPr id="37915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120" y="4838908"/>
            <a:ext cx="1935360" cy="145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6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0" y="4873472"/>
            <a:ext cx="1972800" cy="157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7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280" y="5219108"/>
            <a:ext cx="2017440" cy="88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8" name="Rectangle 30"/>
          <p:cNvSpPr>
            <a:spLocks/>
          </p:cNvSpPr>
          <p:nvPr/>
        </p:nvSpPr>
        <p:spPr bwMode="auto">
          <a:xfrm>
            <a:off x="2145600" y="4711685"/>
            <a:ext cx="880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rgbClr val="FF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IP:2.3.4.5</a:t>
            </a:r>
          </a:p>
        </p:txBody>
      </p:sp>
      <p:sp>
        <p:nvSpPr>
          <p:cNvPr id="37919" name="Rectangle 31"/>
          <p:cNvSpPr>
            <a:spLocks/>
          </p:cNvSpPr>
          <p:nvPr/>
        </p:nvSpPr>
        <p:spPr bwMode="auto">
          <a:xfrm>
            <a:off x="5930307" y="4758749"/>
            <a:ext cx="880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IP:6.7.8.9</a:t>
            </a:r>
          </a:p>
        </p:txBody>
      </p:sp>
      <p:sp>
        <p:nvSpPr>
          <p:cNvPr id="37920" name="Line 32"/>
          <p:cNvSpPr>
            <a:spLocks noChangeShapeType="1"/>
          </p:cNvSpPr>
          <p:nvPr/>
        </p:nvSpPr>
        <p:spPr bwMode="auto">
          <a:xfrm>
            <a:off x="2119680" y="5818211"/>
            <a:ext cx="1589760" cy="31107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pic>
        <p:nvPicPr>
          <p:cNvPr id="37921" name="Picture 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20" y="4677612"/>
            <a:ext cx="737280" cy="61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22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20" y="5829733"/>
            <a:ext cx="737280" cy="61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23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40" y="4677612"/>
            <a:ext cx="737280" cy="61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24" name="Picture 3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00" y="5829733"/>
            <a:ext cx="737280" cy="61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25" name="Line 37"/>
          <p:cNvSpPr>
            <a:spLocks noChangeShapeType="1"/>
          </p:cNvSpPr>
          <p:nvPr/>
        </p:nvSpPr>
        <p:spPr bwMode="auto">
          <a:xfrm rot="10800000" flipH="1">
            <a:off x="5621760" y="5818211"/>
            <a:ext cx="1428480" cy="334115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7926" name="Line 38"/>
          <p:cNvSpPr>
            <a:spLocks noChangeShapeType="1"/>
          </p:cNvSpPr>
          <p:nvPr/>
        </p:nvSpPr>
        <p:spPr bwMode="auto">
          <a:xfrm rot="10800000" flipH="1">
            <a:off x="4308480" y="6175368"/>
            <a:ext cx="817920" cy="34564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7927" name="Line 39"/>
          <p:cNvSpPr>
            <a:spLocks noChangeShapeType="1"/>
          </p:cNvSpPr>
          <p:nvPr/>
        </p:nvSpPr>
        <p:spPr bwMode="auto">
          <a:xfrm>
            <a:off x="4158720" y="5000205"/>
            <a:ext cx="806400" cy="10082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7928" name="Line 40"/>
          <p:cNvSpPr>
            <a:spLocks noChangeShapeType="1"/>
          </p:cNvSpPr>
          <p:nvPr/>
        </p:nvSpPr>
        <p:spPr bwMode="auto">
          <a:xfrm>
            <a:off x="3916800" y="5184544"/>
            <a:ext cx="57600" cy="725836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7929" name="Line 41"/>
          <p:cNvSpPr>
            <a:spLocks noChangeShapeType="1"/>
          </p:cNvSpPr>
          <p:nvPr/>
        </p:nvSpPr>
        <p:spPr bwMode="auto">
          <a:xfrm>
            <a:off x="5310720" y="5184544"/>
            <a:ext cx="57600" cy="725836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7930" name="Line 42"/>
          <p:cNvSpPr>
            <a:spLocks noChangeShapeType="1"/>
          </p:cNvSpPr>
          <p:nvPr/>
        </p:nvSpPr>
        <p:spPr bwMode="auto">
          <a:xfrm rot="10800000" flipH="1">
            <a:off x="1981440" y="5034769"/>
            <a:ext cx="1658880" cy="69127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7931" name="Line 43"/>
          <p:cNvSpPr>
            <a:spLocks noChangeShapeType="1"/>
          </p:cNvSpPr>
          <p:nvPr/>
        </p:nvSpPr>
        <p:spPr bwMode="auto">
          <a:xfrm>
            <a:off x="5529600" y="4988684"/>
            <a:ext cx="1543680" cy="368679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1181814" y="4237871"/>
            <a:ext cx="240630" cy="3672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B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20869" y="4251126"/>
            <a:ext cx="240630" cy="3672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57200" y="4261396"/>
            <a:ext cx="240630" cy="3672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492376" y="4251126"/>
            <a:ext cx="240630" cy="3672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304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9"/>
    </mc:Choice>
    <mc:Fallback>
      <p:transition spd="slow" advTm="45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1 -0.0007 C 0.05802 3.03058E-6 0.0971 3.03058E-6 0.13618 0.00162 C 0.14956 0.00208 0.16276 0.00926 0.17631 0.01135 C 0.21782 0.00857 0.29078 0.02456 0.31718 0.00162 C 0.33386 0.00533 0.35001 0.0132 0.36651 0.01876 C 0.38874 0.02595 0.41133 0.03035 0.43408 0.03591 C 0.44207 0.03776 0.44971 0.04263 0.45788 0.04309 C 0.48828 0.04448 0.51885 0.04471 0.54942 0.04564 C 0.5654 0.04888 0.58051 0.0556 0.5951 0.0651 C 0.59736 0.06649 0.60587 0.06904 0.60778 0.06997 C 0.61143 0.07136 0.6189 0.07483 0.6189 0.07483 C 0.62637 0.08248 0.63332 0.09036 0.64252 0.0943 C 0.64426 0.09661 0.64582 0.09963 0.64808 0.10171 C 0.64964 0.1031 0.65208 0.10241 0.65364 0.10403 C 0.66806 0.11932 0.64895 0.10611 0.66094 0.11376 " pathEditMode="relative" ptsTypes="ffffffffffffffA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3522 C 0.00225 0.04796 0.00746 0.05283 0.01302 0.06441 C 0.02171 0.08272 0.02206 0.08388 0.02761 0.09871 C 0.03109 0.11817 0.0264 0.09847 0.03491 0.11817 C 0.04203 0.13485 0.03734 0.14945 0.05141 0.16196 C 0.05819 0.17447 0.06096 0.1747 0.07139 0.18165 C 0.0799 0.18721 0.08806 0.19324 0.09709 0.19857 C 0.10317 0.20204 0.10404 0.20112 0.11169 0.20343 C 0.11776 0.20505 0.12384 0.20922 0.12992 0.21085 C 0.13392 0.21177 0.16067 0.21525 0.16293 0.21571 C 0.19263 0.24259 0.26142 0.23216 0.28348 0.23286 C 0.32256 0.2368 0.35157 0.23865 0.39499 0.24004 C 0.41479 0.24213 0.43355 0.24745 0.45353 0.24977 C 0.49574 0.25417 0.49678 0.25278 0.5541 0.25464 C 0.60274 0.26599 0.65051 0.2646 0.70036 0.2646 " pathEditMode="relative" ptsTypes="ffffffffffffffA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3081 C 0.0033 0.05491 0.00243 0.0563 0.01406 0.07483 C 0.01806 0.09244 0.01215 0.07113 0.02136 0.08943 C 0.03144 0.10982 0.01146 0.08109 0.02675 0.10658 C 0.03335 0.11747 0.0429 0.12812 0.05054 0.13832 C 0.05297 0.14156 0.05471 0.14597 0.05784 0.14805 C 0.06027 0.14967 0.06288 0.15083 0.06513 0.15292 C 0.07243 0.15987 0.07069 0.16543 0.08163 0.17006 C 0.10022 0.17771 0.11915 0.18281 0.13826 0.18952 C 0.14851 0.19856 0.1598 0.20065 0.17126 0.20644 C 0.17422 0.20783 0.177 0.21038 0.1803 0.2113 C 0.19055 0.21385 0.21139 0.2164 0.21139 0.2164 C 0.23588 0.23262 0.26784 0.24444 0.29564 0.24791 C 0.30467 0.24884 0.3137 0.24907 0.32291 0.25046 C 0.33142 0.25162 0.34861 0.25533 0.34861 0.25533 C 0.36199 0.26158 0.34479 0.25417 0.37241 0.26019 C 0.37727 0.26112 0.38196 0.26459 0.387 0.26506 C 0.39673 0.26575 0.40646 0.26668 0.41618 0.26761 C 0.43668 0.27641 0.42695 0.27363 0.44554 0.27734 C 0.58433 0.27317 0.5039 0.27479 0.68681 0.27479 " pathEditMode="relative" ptsTypes="fffffffffffffffffffA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2371E-6 3.26228E-6 C 0.03734 0.00139 0.05454 0.00185 0.08598 0.00741 C 0.11411 0.01946 0.08632 0.00834 0.16275 0.01228 C 0.17109 0.01251 0.19958 0.01598 0.20843 0.01714 C 0.25481 0.01482 0.2965 0.01112 0.34375 0.00973 C 0.36824 0.00695 0.38978 -0.00047 0.41497 -0.00487 C 0.41913 -0.0058 0.42348 -0.00672 0.42782 -0.00742 C 0.43147 -0.00835 0.43876 -0.00974 0.43876 -0.00974 C 0.4801 -0.00904 0.52162 -0.00904 0.56313 -0.00742 C 0.59093 -0.00649 0.61507 0.01413 0.63991 0.01714 C 0.66232 0.01969 0.6849 0.01853 0.70748 0.01946 C 0.71651 0.02247 0.72572 0.02386 0.73492 0.02687 C 0.73666 0.02734 0.73979 0.02664 0.74048 0.02919 C 0.74205 0.03521 0.74048 0.04216 0.74048 0.04888 " pathEditMode="relative" ptsTypes="fffffffffffffA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/>
      <p:bldP spid="37919" grpId="0" autoUpdateAnimBg="0"/>
      <p:bldP spid="37930" grpId="0" animBg="1"/>
      <p:bldP spid="37931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protocol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Control plane</a:t>
            </a:r>
          </a:p>
          <a:p>
            <a:pPr lvl="1"/>
            <a:r>
              <a:rPr lang="fr-FR" dirty="0"/>
              <a:t>How to manage a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connection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uses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paths</a:t>
            </a:r>
            <a:r>
              <a:rPr lang="fr-FR" dirty="0"/>
              <a:t> ?</a:t>
            </a:r>
          </a:p>
          <a:p>
            <a:r>
              <a:rPr lang="fr-FR" dirty="0"/>
              <a:t>Data plane</a:t>
            </a:r>
          </a:p>
          <a:p>
            <a:pPr lvl="1"/>
            <a:r>
              <a:rPr lang="fr-FR" dirty="0"/>
              <a:t>How to transport data ?</a:t>
            </a:r>
            <a:br>
              <a:rPr lang="fr-FR" dirty="0"/>
            </a:br>
            <a:endParaRPr lang="fr-FR" dirty="0"/>
          </a:p>
          <a:p>
            <a:r>
              <a:rPr lang="fr-FR" dirty="0"/>
              <a:t>	Congestion control</a:t>
            </a:r>
          </a:p>
          <a:p>
            <a:pPr lvl="1"/>
            <a:r>
              <a:rPr lang="fr-FR" dirty="0"/>
              <a:t>How to control congestion over multiple </a:t>
            </a:r>
            <a:r>
              <a:rPr lang="fr-FR" dirty="0" err="1"/>
              <a:t>paths</a:t>
            </a:r>
            <a:r>
              <a:rPr lang="fr-FR" dirty="0"/>
              <a:t> ?</a:t>
            </a:r>
          </a:p>
          <a:p>
            <a:pPr lvl="1"/>
            <a:endParaRPr lang="fr-FR" dirty="0"/>
          </a:p>
        </p:txBody>
      </p:sp>
      <p:sp>
        <p:nvSpPr>
          <p:cNvPr id="4" name="Flèche vers la droite 3"/>
          <p:cNvSpPr/>
          <p:nvPr/>
        </p:nvSpPr>
        <p:spPr>
          <a:xfrm>
            <a:off x="145785" y="1845983"/>
            <a:ext cx="622830" cy="146532"/>
          </a:xfrm>
          <a:prstGeom prst="rightArrow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82"/>
    </mc:Choice>
    <mc:Fallback>
      <p:transition spd="slow" advTm="2388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The Unix </a:t>
            </a:r>
            <a:r>
              <a:rPr lang="fr-FR">
                <a:latin typeface="Courier"/>
                <a:cs typeface="Courier"/>
              </a:rPr>
              <a:t>pipe</a:t>
            </a:r>
            <a:r>
              <a:rPr lang="fr-FR"/>
              <a:t> model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rcRect t="-27679" b="-27679"/>
          <a:stretch>
            <a:fillRect/>
          </a:stretch>
        </p:blipFill>
        <p:spPr>
          <a:xfrm>
            <a:off x="1244803" y="1300554"/>
            <a:ext cx="6528668" cy="3590516"/>
          </a:xfrm>
        </p:spPr>
      </p:pic>
      <p:grpSp>
        <p:nvGrpSpPr>
          <p:cNvPr id="18" name="Grouper 17"/>
          <p:cNvGrpSpPr/>
          <p:nvPr/>
        </p:nvGrpSpPr>
        <p:grpSpPr>
          <a:xfrm>
            <a:off x="977848" y="4591028"/>
            <a:ext cx="6954295" cy="1180924"/>
            <a:chOff x="977848" y="4591028"/>
            <a:chExt cx="6954295" cy="1180924"/>
          </a:xfrm>
        </p:grpSpPr>
        <p:sp>
          <p:nvSpPr>
            <p:cNvPr id="5" name="AutoShape 8"/>
            <p:cNvSpPr>
              <a:spLocks/>
            </p:cNvSpPr>
            <p:nvPr/>
          </p:nvSpPr>
          <p:spPr bwMode="auto">
            <a:xfrm rot="10800000" flipH="1">
              <a:off x="2736089" y="4710561"/>
              <a:ext cx="3568320" cy="483891"/>
            </a:xfrm>
            <a:custGeom>
              <a:avLst/>
              <a:gdLst/>
              <a:ahLst/>
              <a:cxnLst/>
              <a:rect l="0" t="0" r="r" b="b"/>
              <a:pathLst>
                <a:path w="21183" h="21600">
                  <a:moveTo>
                    <a:pt x="50" y="0"/>
                  </a:moveTo>
                  <a:lnTo>
                    <a:pt x="19777" y="97"/>
                  </a:lnTo>
                  <a:cubicBezTo>
                    <a:pt x="21170" y="909"/>
                    <a:pt x="21111" y="6946"/>
                    <a:pt x="21150" y="10530"/>
                  </a:cubicBezTo>
                  <a:cubicBezTo>
                    <a:pt x="21189" y="14114"/>
                    <a:pt x="21390" y="19584"/>
                    <a:pt x="20012" y="21600"/>
                  </a:cubicBezTo>
                  <a:lnTo>
                    <a:pt x="61" y="21561"/>
                  </a:lnTo>
                  <a:cubicBezTo>
                    <a:pt x="1413" y="20219"/>
                    <a:pt x="-58" y="14500"/>
                    <a:pt x="22" y="10530"/>
                  </a:cubicBezTo>
                  <a:cubicBezTo>
                    <a:pt x="-210" y="6534"/>
                    <a:pt x="1469" y="1348"/>
                    <a:pt x="50" y="0"/>
                  </a:cubicBezTo>
                  <a:close/>
                  <a:moveTo>
                    <a:pt x="50" y="0"/>
                  </a:moveTo>
                </a:path>
              </a:pathLst>
            </a:custGeom>
            <a:solidFill>
              <a:srgbClr val="B9CDE5">
                <a:alpha val="39999"/>
              </a:srgbClr>
            </a:solidFill>
            <a:ln w="25400">
              <a:solidFill>
                <a:srgbClr val="95B3D7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6" name="Oval 9"/>
            <p:cNvSpPr>
              <a:spLocks/>
            </p:cNvSpPr>
            <p:nvPr/>
          </p:nvSpPr>
          <p:spPr bwMode="auto">
            <a:xfrm rot="5400000" flipH="1">
              <a:off x="2512863" y="4832986"/>
              <a:ext cx="483891" cy="241920"/>
            </a:xfrm>
            <a:prstGeom prst="ellipse">
              <a:avLst/>
            </a:prstGeom>
            <a:solidFill>
              <a:srgbClr val="6792C5"/>
            </a:solidFill>
            <a:ln w="19050">
              <a:solidFill>
                <a:srgbClr val="95B3D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7" name="AutoShape 10"/>
            <p:cNvSpPr>
              <a:spLocks/>
            </p:cNvSpPr>
            <p:nvPr/>
          </p:nvSpPr>
          <p:spPr bwMode="auto">
            <a:xfrm>
              <a:off x="977848" y="4591028"/>
              <a:ext cx="1152000" cy="1152121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8" name="Rectangle 11"/>
            <p:cNvSpPr>
              <a:spLocks/>
            </p:cNvSpPr>
            <p:nvPr/>
          </p:nvSpPr>
          <p:spPr bwMode="auto">
            <a:xfrm>
              <a:off x="1244803" y="5016665"/>
              <a:ext cx="59512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6" bIns="0">
              <a:spAutoFit/>
            </a:bodyPr>
            <a:lstStyle/>
            <a:p>
              <a:pPr marL="40321"/>
              <a:r>
                <a:rPr lang="en-US">
                  <a:solidFill>
                    <a:schemeClr val="tx1"/>
                  </a:solidFill>
                  <a:latin typeface="Courier"/>
                  <a:ea typeface="ＭＳ Ｐゴシック" charset="0"/>
                  <a:cs typeface="Courier"/>
                  <a:sym typeface="Gill Sans" charset="0"/>
                </a:rPr>
                <a:t>echo</a:t>
              </a:r>
            </a:p>
          </p:txBody>
        </p:sp>
        <p:sp>
          <p:nvSpPr>
            <p:cNvPr id="9" name="AutoShape 12"/>
            <p:cNvSpPr>
              <a:spLocks/>
            </p:cNvSpPr>
            <p:nvPr/>
          </p:nvSpPr>
          <p:spPr bwMode="auto">
            <a:xfrm>
              <a:off x="6780143" y="4619831"/>
              <a:ext cx="1152000" cy="1152121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0" name="Rectangle 13"/>
            <p:cNvSpPr>
              <a:spLocks/>
            </p:cNvSpPr>
            <p:nvPr/>
          </p:nvSpPr>
          <p:spPr bwMode="auto">
            <a:xfrm>
              <a:off x="7205685" y="5013495"/>
              <a:ext cx="31807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6" bIns="0">
              <a:spAutoFit/>
            </a:bodyPr>
            <a:lstStyle/>
            <a:p>
              <a:pPr marL="40321"/>
              <a:r>
                <a:rPr lang="en-US" err="1">
                  <a:solidFill>
                    <a:schemeClr val="tx1"/>
                  </a:solidFill>
                  <a:latin typeface="Courier"/>
                  <a:ea typeface="ＭＳ Ｐゴシック" charset="0"/>
                  <a:cs typeface="Courier"/>
                  <a:sym typeface="Gill Sans" charset="0"/>
                </a:rPr>
                <a:t>wc</a:t>
              </a:r>
              <a:endParaRPr lang="en-US">
                <a:solidFill>
                  <a:schemeClr val="tx1"/>
                </a:solidFill>
                <a:latin typeface="Courier"/>
                <a:ea typeface="ＭＳ Ｐゴシック" charset="0"/>
                <a:cs typeface="Courier"/>
                <a:sym typeface="Gill Sans" charset="0"/>
              </a:endParaRPr>
            </a:p>
          </p:txBody>
        </p:sp>
        <p:sp>
          <p:nvSpPr>
            <p:cNvPr id="14" name="Rectangle 17"/>
            <p:cNvSpPr>
              <a:spLocks/>
            </p:cNvSpPr>
            <p:nvPr/>
          </p:nvSpPr>
          <p:spPr bwMode="auto">
            <a:xfrm>
              <a:off x="3212728" y="4740803"/>
              <a:ext cx="14200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6" bIns="0">
              <a:spAutoFit/>
            </a:bodyPr>
            <a:lstStyle/>
            <a:p>
              <a:pPr marL="40321"/>
              <a:r>
                <a:rPr lang="en-US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1234 </a:t>
              </a:r>
              <a:r>
                <a:rPr lang="en-US" err="1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abbsbbbs</a:t>
              </a:r>
              <a:endParaRPr lang="en-US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H="1">
              <a:off x="5217208" y="4959706"/>
              <a:ext cx="9331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0548E56-E2F3-0A4F-ADA7-AF33295D0B8C}"/>
              </a:ext>
            </a:extLst>
          </p:cNvPr>
          <p:cNvSpPr/>
          <p:nvPr/>
        </p:nvSpPr>
        <p:spPr>
          <a:xfrm>
            <a:off x="977848" y="3302000"/>
            <a:ext cx="2451152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056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72"/>
    </mc:Choice>
    <mc:Fallback>
      <p:transition spd="slow" advTm="29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naïve </a:t>
            </a:r>
            <a:r>
              <a:rPr lang="fr-FR" dirty="0" err="1"/>
              <a:t>Multipath</a:t>
            </a:r>
            <a:r>
              <a:rPr lang="fr-FR" dirty="0"/>
              <a:t> TCP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5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36396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7" y="4337983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r 6"/>
          <p:cNvGrpSpPr/>
          <p:nvPr/>
        </p:nvGrpSpPr>
        <p:grpSpPr>
          <a:xfrm>
            <a:off x="3473449" y="5212697"/>
            <a:ext cx="2447922" cy="592137"/>
            <a:chOff x="4024312" y="4024314"/>
            <a:chExt cx="2447922" cy="592137"/>
          </a:xfrm>
        </p:grpSpPr>
        <p:sp>
          <p:nvSpPr>
            <p:cNvPr id="8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9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0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1" name="AutoShape 17"/>
          <p:cNvSpPr>
            <a:spLocks/>
          </p:cNvSpPr>
          <p:nvPr/>
        </p:nvSpPr>
        <p:spPr bwMode="auto">
          <a:xfrm rot="10800000" flipH="1">
            <a:off x="1289050" y="4336396"/>
            <a:ext cx="2192337" cy="4587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8"/>
          <p:cNvSpPr>
            <a:spLocks/>
          </p:cNvSpPr>
          <p:nvPr/>
        </p:nvSpPr>
        <p:spPr bwMode="auto">
          <a:xfrm>
            <a:off x="1289050" y="4795183"/>
            <a:ext cx="2192337" cy="7175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19"/>
          <p:cNvSpPr>
            <a:spLocks/>
          </p:cNvSpPr>
          <p:nvPr/>
        </p:nvSpPr>
        <p:spPr bwMode="auto">
          <a:xfrm flipH="1">
            <a:off x="5913437" y="4795183"/>
            <a:ext cx="1854200" cy="7175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4" name="AutoShape 20"/>
          <p:cNvSpPr>
            <a:spLocks/>
          </p:cNvSpPr>
          <p:nvPr/>
        </p:nvSpPr>
        <p:spPr bwMode="auto">
          <a:xfrm rot="10800000">
            <a:off x="5913437" y="4337983"/>
            <a:ext cx="1854200" cy="457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 rot="5400000">
            <a:off x="4399756" y="3116404"/>
            <a:ext cx="584200" cy="2443162"/>
            <a:chOff x="0" y="0"/>
            <a:chExt cx="368" cy="1538"/>
          </a:xfrm>
        </p:grpSpPr>
        <p:sp>
          <p:nvSpPr>
            <p:cNvPr id="16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8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grpSp>
        <p:nvGrpSpPr>
          <p:cNvPr id="19" name="Grouper 18"/>
          <p:cNvGrpSpPr/>
          <p:nvPr/>
        </p:nvGrpSpPr>
        <p:grpSpPr>
          <a:xfrm>
            <a:off x="1344240" y="2440926"/>
            <a:ext cx="6423397" cy="560528"/>
            <a:chOff x="1344240" y="2003432"/>
            <a:chExt cx="6423397" cy="560528"/>
          </a:xfrm>
        </p:grpSpPr>
        <p:cxnSp>
          <p:nvCxnSpPr>
            <p:cNvPr id="20" name="Connecteur droit avec flèche 19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2107964" y="2003432"/>
              <a:ext cx="2344362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SYN+ACK+Option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2" name="Grouper 21"/>
          <p:cNvGrpSpPr/>
          <p:nvPr/>
        </p:nvGrpSpPr>
        <p:grpSpPr>
          <a:xfrm>
            <a:off x="1347415" y="2904846"/>
            <a:ext cx="6423397" cy="461665"/>
            <a:chOff x="1347415" y="2467352"/>
            <a:chExt cx="6423397" cy="461665"/>
          </a:xfrm>
        </p:grpSpPr>
        <p:cxnSp>
          <p:nvCxnSpPr>
            <p:cNvPr id="23" name="Connecteur droit avec flèche 22"/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4811831" y="2467352"/>
              <a:ext cx="68675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ACK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1347415" y="3502231"/>
            <a:ext cx="6423397" cy="461665"/>
            <a:chOff x="1347415" y="3064737"/>
            <a:chExt cx="6423397" cy="461665"/>
          </a:xfrm>
        </p:grpSpPr>
        <p:cxnSp>
          <p:nvCxnSpPr>
            <p:cNvPr id="26" name="Connecteur droit avec flèche 25"/>
            <p:cNvCxnSpPr/>
            <p:nvPr/>
          </p:nvCxnSpPr>
          <p:spPr>
            <a:xfrm>
              <a:off x="1347415" y="3240324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2738277" y="3064737"/>
              <a:ext cx="2073554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seq</a:t>
              </a:r>
              <a:r>
                <a:rPr lang="fr-FR" sz="2400" dirty="0"/>
                <a:t>=123, "abc"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1289049" y="5962729"/>
            <a:ext cx="6423397" cy="461665"/>
            <a:chOff x="1289049" y="5525235"/>
            <a:chExt cx="6423397" cy="461665"/>
          </a:xfrm>
        </p:grpSpPr>
        <p:cxnSp>
          <p:nvCxnSpPr>
            <p:cNvPr id="29" name="Connecteur droit avec flèche 28"/>
            <p:cNvCxnSpPr/>
            <p:nvPr/>
          </p:nvCxnSpPr>
          <p:spPr>
            <a:xfrm>
              <a:off x="1289049" y="5664001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2273461" y="5525235"/>
              <a:ext cx="2043047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seq</a:t>
              </a:r>
              <a:r>
                <a:rPr lang="fr-FR" sz="2400" dirty="0"/>
                <a:t>=126, "</a:t>
              </a:r>
              <a:r>
                <a:rPr lang="fr-FR" sz="2400" dirty="0" err="1"/>
                <a:t>def</a:t>
              </a:r>
              <a:r>
                <a:rPr lang="fr-FR" sz="2400" dirty="0"/>
                <a:t>"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1" name="Grouper 30"/>
          <p:cNvGrpSpPr/>
          <p:nvPr/>
        </p:nvGrpSpPr>
        <p:grpSpPr>
          <a:xfrm>
            <a:off x="1344240" y="1835899"/>
            <a:ext cx="6423397" cy="568626"/>
            <a:chOff x="1344240" y="1417638"/>
            <a:chExt cx="6423397" cy="568626"/>
          </a:xfrm>
        </p:grpSpPr>
        <p:cxnSp>
          <p:nvCxnSpPr>
            <p:cNvPr id="32" name="Connecteur droit avec flèche 31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4078308" y="1417638"/>
              <a:ext cx="16889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SYN+Option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7306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53"/>
    </mc:Choice>
    <mc:Fallback>
      <p:transition spd="slow" advTm="8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 naïve </a:t>
            </a:r>
            <a:r>
              <a:rPr lang="fr-FR" dirty="0" err="1"/>
              <a:t>Multipath</a:t>
            </a:r>
            <a:r>
              <a:rPr lang="fr-FR" dirty="0"/>
              <a:t> TCP</a:t>
            </a:r>
            <a:br>
              <a:rPr lang="fr-FR" dirty="0"/>
            </a:br>
            <a:r>
              <a:rPr lang="fr-FR" dirty="0"/>
              <a:t>In </a:t>
            </a:r>
            <a:r>
              <a:rPr lang="fr-FR" dirty="0" err="1"/>
              <a:t>today's</a:t>
            </a:r>
            <a:r>
              <a:rPr lang="fr-FR" dirty="0"/>
              <a:t> Internet ?</a:t>
            </a:r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98902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7" y="3348994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er 18"/>
          <p:cNvGrpSpPr/>
          <p:nvPr/>
        </p:nvGrpSpPr>
        <p:grpSpPr>
          <a:xfrm>
            <a:off x="3473449" y="4775203"/>
            <a:ext cx="2447922" cy="592137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289050" y="3898902"/>
            <a:ext cx="2192337" cy="4587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289050" y="4357689"/>
            <a:ext cx="2192337" cy="7175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913437" y="4357689"/>
            <a:ext cx="1854200" cy="7175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913437" y="3900489"/>
            <a:ext cx="1854200" cy="457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 rot="5400000">
            <a:off x="4399756" y="2678910"/>
            <a:ext cx="584200" cy="2443162"/>
            <a:chOff x="0" y="0"/>
            <a:chExt cx="368" cy="1538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grpSp>
        <p:nvGrpSpPr>
          <p:cNvPr id="35" name="Grouper 34"/>
          <p:cNvGrpSpPr/>
          <p:nvPr/>
        </p:nvGrpSpPr>
        <p:grpSpPr>
          <a:xfrm>
            <a:off x="1344240" y="1417638"/>
            <a:ext cx="6423397" cy="568626"/>
            <a:chOff x="1344240" y="1417638"/>
            <a:chExt cx="6423397" cy="568626"/>
          </a:xfrm>
        </p:grpSpPr>
        <p:cxnSp>
          <p:nvCxnSpPr>
            <p:cNvPr id="21" name="Connecteur droit avec flèche 20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4078308" y="1417638"/>
              <a:ext cx="16889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SYN+Option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6" name="Grouper 35"/>
          <p:cNvGrpSpPr/>
          <p:nvPr/>
        </p:nvGrpSpPr>
        <p:grpSpPr>
          <a:xfrm>
            <a:off x="1344240" y="2003432"/>
            <a:ext cx="6423397" cy="560528"/>
            <a:chOff x="1344240" y="2003432"/>
            <a:chExt cx="6423397" cy="560528"/>
          </a:xfrm>
        </p:grpSpPr>
        <p:cxnSp>
          <p:nvCxnSpPr>
            <p:cNvPr id="24" name="Connecteur droit avec flèche 23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2107964" y="2003432"/>
              <a:ext cx="2344362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SYN+ACK+Option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7" name="Grouper 36"/>
          <p:cNvGrpSpPr/>
          <p:nvPr/>
        </p:nvGrpSpPr>
        <p:grpSpPr>
          <a:xfrm>
            <a:off x="1347415" y="2467352"/>
            <a:ext cx="6423397" cy="461665"/>
            <a:chOff x="1347415" y="2467352"/>
            <a:chExt cx="6423397" cy="461665"/>
          </a:xfrm>
        </p:grpSpPr>
        <p:cxnSp>
          <p:nvCxnSpPr>
            <p:cNvPr id="28" name="Connecteur droit avec flèche 27"/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4811831" y="2467352"/>
              <a:ext cx="68675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ACK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8" name="Grouper 37"/>
          <p:cNvGrpSpPr/>
          <p:nvPr/>
        </p:nvGrpSpPr>
        <p:grpSpPr>
          <a:xfrm>
            <a:off x="1347415" y="3064737"/>
            <a:ext cx="6423397" cy="461665"/>
            <a:chOff x="1347415" y="3064737"/>
            <a:chExt cx="6423397" cy="461665"/>
          </a:xfrm>
        </p:grpSpPr>
        <p:cxnSp>
          <p:nvCxnSpPr>
            <p:cNvPr id="32" name="Connecteur droit avec flèche 31"/>
            <p:cNvCxnSpPr/>
            <p:nvPr/>
          </p:nvCxnSpPr>
          <p:spPr>
            <a:xfrm>
              <a:off x="1347415" y="3240324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2738277" y="3064737"/>
              <a:ext cx="2073554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seq</a:t>
              </a:r>
              <a:r>
                <a:rPr lang="fr-FR" sz="2400" dirty="0"/>
                <a:t>=123, "abc"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9" name="Grouper 38"/>
          <p:cNvGrpSpPr/>
          <p:nvPr/>
        </p:nvGrpSpPr>
        <p:grpSpPr>
          <a:xfrm>
            <a:off x="1289050" y="5525235"/>
            <a:ext cx="2978132" cy="461665"/>
            <a:chOff x="1289049" y="5525235"/>
            <a:chExt cx="6423397" cy="461665"/>
          </a:xfrm>
        </p:grpSpPr>
        <p:cxnSp>
          <p:nvCxnSpPr>
            <p:cNvPr id="30" name="Connecteur droit avec flèche 29"/>
            <p:cNvCxnSpPr/>
            <p:nvPr/>
          </p:nvCxnSpPr>
          <p:spPr>
            <a:xfrm>
              <a:off x="1289049" y="5664001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2273461" y="5525235"/>
              <a:ext cx="450582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dirty="0" err="1"/>
                <a:t>seq</a:t>
              </a:r>
              <a:r>
                <a:rPr lang="fr-FR" sz="2400" dirty="0"/>
                <a:t>=126, "</a:t>
              </a:r>
              <a:r>
                <a:rPr lang="fr-FR" sz="2400" dirty="0" err="1"/>
                <a:t>def</a:t>
              </a:r>
              <a:r>
                <a:rPr lang="fr-FR" sz="2400" dirty="0"/>
                <a:t>"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  <p:pic>
        <p:nvPicPr>
          <p:cNvPr id="40" name="Espace réservé du contenu 4" descr="mbo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7" b="-3087"/>
          <a:stretch>
            <a:fillRect/>
          </a:stretch>
        </p:blipFill>
        <p:spPr>
          <a:xfrm>
            <a:off x="4267182" y="5639324"/>
            <a:ext cx="880118" cy="484031"/>
          </a:xfrm>
          <a:prstGeom prst="rect">
            <a:avLst/>
          </a:prstGeom>
        </p:spPr>
      </p:pic>
      <p:grpSp>
        <p:nvGrpSpPr>
          <p:cNvPr id="41" name="Grouper 40"/>
          <p:cNvGrpSpPr/>
          <p:nvPr/>
        </p:nvGrpSpPr>
        <p:grpSpPr>
          <a:xfrm>
            <a:off x="5498587" y="4312532"/>
            <a:ext cx="2682517" cy="1525413"/>
            <a:chOff x="6231511" y="1600200"/>
            <a:chExt cx="2682517" cy="1068019"/>
          </a:xfrm>
          <a:solidFill>
            <a:srgbClr val="FFFFFF"/>
          </a:solidFill>
        </p:grpSpPr>
        <p:sp>
          <p:nvSpPr>
            <p:cNvPr id="42" name="Bulle ronde 41"/>
            <p:cNvSpPr/>
            <p:nvPr/>
          </p:nvSpPr>
          <p:spPr>
            <a:xfrm>
              <a:off x="6231511" y="1600200"/>
              <a:ext cx="2682517" cy="1068019"/>
            </a:xfrm>
            <a:prstGeom prst="wedgeEllipseCallout">
              <a:avLst>
                <a:gd name="adj1" fmla="val -69068"/>
                <a:gd name="adj2" fmla="val 55251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6684640" y="1820065"/>
              <a:ext cx="1799065" cy="71111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dirty="0"/>
                <a:t>There </a:t>
              </a:r>
              <a:r>
                <a:rPr lang="fr-FR" sz="2000" dirty="0" err="1"/>
                <a:t>is</a:t>
              </a:r>
              <a:r>
                <a:rPr lang="fr-FR" sz="2000" dirty="0"/>
                <a:t> no</a:t>
              </a:r>
              <a:br>
                <a:rPr lang="fr-FR" sz="2000" dirty="0"/>
              </a:br>
              <a:r>
                <a:rPr lang="fr-FR" sz="2000" dirty="0" err="1"/>
                <a:t>corresponding</a:t>
              </a:r>
              <a:r>
                <a:rPr lang="fr-FR" sz="2000" dirty="0"/>
                <a:t> </a:t>
              </a:r>
              <a:br>
                <a:rPr lang="fr-FR" sz="2000" dirty="0"/>
              </a:br>
              <a:r>
                <a:rPr lang="fr-FR" sz="2000" dirty="0"/>
                <a:t>TCP </a:t>
              </a:r>
              <a:r>
                <a:rPr lang="fr-FR" sz="2000" dirty="0" err="1"/>
                <a:t>connection</a:t>
              </a:r>
              <a:endParaRPr lang="fr-FR" sz="2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7361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50"/>
    </mc:Choice>
    <mc:Fallback>
      <p:transition spd="slow" advTm="4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Design </a:t>
            </a:r>
            <a:r>
              <a:rPr lang="fr-FR" dirty="0" err="1"/>
              <a:t>decision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lvl="1"/>
            <a:r>
              <a:rPr lang="fr-FR" i="1" dirty="0"/>
              <a:t>A </a:t>
            </a:r>
            <a:r>
              <a:rPr lang="fr-FR" i="1" dirty="0" err="1"/>
              <a:t>Multipath</a:t>
            </a:r>
            <a:r>
              <a:rPr lang="fr-FR" i="1" dirty="0"/>
              <a:t> TCP </a:t>
            </a:r>
            <a:r>
              <a:rPr lang="fr-FR" i="1" dirty="0" err="1"/>
              <a:t>connection</a:t>
            </a:r>
            <a:r>
              <a:rPr lang="fr-FR" i="1" dirty="0"/>
              <a:t> </a:t>
            </a:r>
            <a:r>
              <a:rPr lang="fr-FR" i="1" dirty="0" err="1"/>
              <a:t>is</a:t>
            </a:r>
            <a:r>
              <a:rPr lang="fr-FR" i="1" dirty="0"/>
              <a:t> </a:t>
            </a:r>
            <a:r>
              <a:rPr lang="fr-FR" i="1" dirty="0" err="1"/>
              <a:t>composed</a:t>
            </a:r>
            <a:r>
              <a:rPr lang="fr-FR" i="1" dirty="0"/>
              <a:t> of one or more </a:t>
            </a:r>
            <a:r>
              <a:rPr lang="fr-FR" i="1" dirty="0" err="1"/>
              <a:t>regular</a:t>
            </a:r>
            <a:r>
              <a:rPr lang="fr-FR" i="1" dirty="0"/>
              <a:t> TCP </a:t>
            </a:r>
            <a:r>
              <a:rPr lang="fr-FR" i="1" dirty="0" err="1"/>
              <a:t>subflows</a:t>
            </a:r>
            <a:r>
              <a:rPr lang="fr-FR" i="1" dirty="0"/>
              <a:t> </a:t>
            </a:r>
            <a:r>
              <a:rPr lang="fr-FR" i="1" dirty="0" err="1"/>
              <a:t>that</a:t>
            </a:r>
            <a:r>
              <a:rPr lang="fr-FR" i="1" dirty="0"/>
              <a:t> are </a:t>
            </a:r>
            <a:r>
              <a:rPr lang="fr-FR" i="1" dirty="0" err="1"/>
              <a:t>combined</a:t>
            </a:r>
            <a:br>
              <a:rPr lang="fr-FR" i="1" dirty="0"/>
            </a:br>
            <a:endParaRPr lang="fr-FR" i="1" dirty="0"/>
          </a:p>
          <a:p>
            <a:pPr lvl="2"/>
            <a:r>
              <a:rPr lang="fr-FR" dirty="0" err="1"/>
              <a:t>Each</a:t>
            </a:r>
            <a:r>
              <a:rPr lang="fr-FR" dirty="0"/>
              <a:t> host </a:t>
            </a:r>
            <a:r>
              <a:rPr lang="fr-FR" dirty="0" err="1"/>
              <a:t>maintains</a:t>
            </a:r>
            <a:r>
              <a:rPr lang="fr-FR" dirty="0"/>
              <a:t> state </a:t>
            </a:r>
            <a:r>
              <a:rPr lang="fr-FR" dirty="0" err="1"/>
              <a:t>that</a:t>
            </a:r>
            <a:r>
              <a:rPr lang="fr-FR" dirty="0"/>
              <a:t> glues the TCP </a:t>
            </a:r>
            <a:r>
              <a:rPr lang="fr-FR" dirty="0" err="1"/>
              <a:t>subflows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compose a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connection</a:t>
            </a:r>
            <a:r>
              <a:rPr lang="fr-FR" dirty="0"/>
              <a:t> </a:t>
            </a:r>
            <a:r>
              <a:rPr lang="fr-FR" dirty="0" err="1"/>
              <a:t>together</a:t>
            </a:r>
            <a:br>
              <a:rPr lang="fr-FR" dirty="0"/>
            </a:br>
            <a:endParaRPr lang="fr-FR" dirty="0"/>
          </a:p>
          <a:p>
            <a:pPr lvl="2"/>
            <a:r>
              <a:rPr lang="fr-FR" dirty="0" err="1"/>
              <a:t>Each</a:t>
            </a:r>
            <a:r>
              <a:rPr lang="fr-FR" dirty="0"/>
              <a:t> TCP </a:t>
            </a:r>
            <a:r>
              <a:rPr lang="fr-FR" dirty="0" err="1"/>
              <a:t>subflow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sent over a single </a:t>
            </a:r>
            <a:r>
              <a:rPr lang="fr-FR" dirty="0" err="1"/>
              <a:t>path</a:t>
            </a:r>
            <a:r>
              <a:rPr lang="fr-FR" dirty="0"/>
              <a:t> and </a:t>
            </a:r>
            <a:r>
              <a:rPr lang="fr-FR" dirty="0" err="1"/>
              <a:t>appears</a:t>
            </a:r>
            <a:r>
              <a:rPr lang="fr-FR" dirty="0"/>
              <a:t> </a:t>
            </a:r>
            <a:r>
              <a:rPr lang="fr-FR" dirty="0" err="1"/>
              <a:t>like</a:t>
            </a:r>
            <a:r>
              <a:rPr lang="fr-FR" dirty="0"/>
              <a:t> a </a:t>
            </a:r>
            <a:r>
              <a:rPr lang="fr-FR" b="1" dirty="0" err="1"/>
              <a:t>regular</a:t>
            </a:r>
            <a:r>
              <a:rPr lang="fr-FR" b="1" dirty="0"/>
              <a:t> TCP </a:t>
            </a:r>
            <a:r>
              <a:rPr lang="fr-FR" dirty="0" err="1"/>
              <a:t>connection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path</a:t>
            </a:r>
            <a:br>
              <a:rPr lang="fr-FR" dirty="0"/>
            </a:br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221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33"/>
    </mc:Choice>
    <mc:Fallback>
      <p:transition spd="slow" advTm="40533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Multipath</a:t>
            </a:r>
            <a:r>
              <a:rPr lang="fr-FR"/>
              <a:t> TCP and the architecture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817444" y="5112213"/>
            <a:ext cx="1414463" cy="434975"/>
            <a:chOff x="0" y="0"/>
            <a:chExt cx="891" cy="273"/>
          </a:xfrm>
        </p:grpSpPr>
        <p:sp>
          <p:nvSpPr>
            <p:cNvPr id="5" name="AutoShape 5"/>
            <p:cNvSpPr>
              <a:spLocks/>
            </p:cNvSpPr>
            <p:nvPr/>
          </p:nvSpPr>
          <p:spPr bwMode="auto">
            <a:xfrm>
              <a:off x="0" y="0"/>
              <a:ext cx="890" cy="273"/>
            </a:xfrm>
            <a:prstGeom prst="roundRect">
              <a:avLst>
                <a:gd name="adj" fmla="val 361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6" name="Rectangle 6"/>
            <p:cNvSpPr>
              <a:spLocks/>
            </p:cNvSpPr>
            <p:nvPr/>
          </p:nvSpPr>
          <p:spPr bwMode="auto">
            <a:xfrm>
              <a:off x="0" y="40"/>
              <a:ext cx="8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84000"/>
                </a:lnSpc>
                <a:tabLst>
                  <a:tab pos="723900" algn="l"/>
                  <a:tab pos="1447800" algn="l"/>
                  <a:tab pos="2171700" algn="l"/>
                  <a:tab pos="2882900" algn="l"/>
                </a:tabLst>
              </a:pPr>
              <a:r>
                <a:rPr lang="en-US"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Physical</a:t>
              </a:r>
            </a:p>
          </p:txBody>
        </p:sp>
      </p:grpSp>
      <p:sp>
        <p:nvSpPr>
          <p:cNvPr id="7" name="Line 11"/>
          <p:cNvSpPr>
            <a:spLocks noChangeShapeType="1"/>
          </p:cNvSpPr>
          <p:nvPr/>
        </p:nvSpPr>
        <p:spPr bwMode="auto">
          <a:xfrm rot="10800000" flipH="1">
            <a:off x="817444" y="4386725"/>
            <a:ext cx="1588" cy="536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Dot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rot="10800000" flipH="1">
            <a:off x="2230319" y="4386725"/>
            <a:ext cx="1588" cy="536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Dot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817444" y="4661363"/>
            <a:ext cx="1414463" cy="433387"/>
            <a:chOff x="0" y="0"/>
            <a:chExt cx="891" cy="273"/>
          </a:xfrm>
        </p:grpSpPr>
        <p:sp>
          <p:nvSpPr>
            <p:cNvPr id="10" name="AutoShape 14"/>
            <p:cNvSpPr>
              <a:spLocks/>
            </p:cNvSpPr>
            <p:nvPr/>
          </p:nvSpPr>
          <p:spPr bwMode="auto">
            <a:xfrm>
              <a:off x="0" y="0"/>
              <a:ext cx="890" cy="273"/>
            </a:xfrm>
            <a:prstGeom prst="roundRect">
              <a:avLst>
                <a:gd name="adj" fmla="val 361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1" name="Rectangle 15"/>
            <p:cNvSpPr>
              <a:spLocks/>
            </p:cNvSpPr>
            <p:nvPr/>
          </p:nvSpPr>
          <p:spPr bwMode="auto">
            <a:xfrm>
              <a:off x="0" y="40"/>
              <a:ext cx="8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84000"/>
                </a:lnSpc>
                <a:tabLst>
                  <a:tab pos="723900" algn="l"/>
                  <a:tab pos="1447800" algn="l"/>
                  <a:tab pos="2171700" algn="l"/>
                  <a:tab pos="2882900" algn="l"/>
                </a:tabLst>
              </a:pPr>
              <a:r>
                <a:rPr lang="en-US"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Datalink</a:t>
              </a:r>
            </a:p>
          </p:txBody>
        </p:sp>
      </p:grp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817444" y="4210513"/>
            <a:ext cx="1414463" cy="434975"/>
            <a:chOff x="0" y="0"/>
            <a:chExt cx="891" cy="273"/>
          </a:xfrm>
        </p:grpSpPr>
        <p:sp>
          <p:nvSpPr>
            <p:cNvPr id="13" name="AutoShape 23"/>
            <p:cNvSpPr>
              <a:spLocks/>
            </p:cNvSpPr>
            <p:nvPr/>
          </p:nvSpPr>
          <p:spPr bwMode="auto">
            <a:xfrm>
              <a:off x="0" y="0"/>
              <a:ext cx="890" cy="273"/>
            </a:xfrm>
            <a:prstGeom prst="roundRect">
              <a:avLst>
                <a:gd name="adj" fmla="val 361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4" name="Rectangle 24"/>
            <p:cNvSpPr>
              <a:spLocks/>
            </p:cNvSpPr>
            <p:nvPr/>
          </p:nvSpPr>
          <p:spPr bwMode="auto">
            <a:xfrm>
              <a:off x="0" y="40"/>
              <a:ext cx="8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84000"/>
                </a:lnSpc>
                <a:tabLst>
                  <a:tab pos="723900" algn="l"/>
                  <a:tab pos="1447800" algn="l"/>
                  <a:tab pos="2171700" algn="l"/>
                  <a:tab pos="2882900" algn="l"/>
                </a:tabLst>
              </a:pPr>
              <a:r>
                <a:rPr lang="en-US"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Network</a:t>
              </a:r>
            </a:p>
          </p:txBody>
        </p:sp>
      </p:grpSp>
      <p:grpSp>
        <p:nvGrpSpPr>
          <p:cNvPr id="15" name="Group 38"/>
          <p:cNvGrpSpPr>
            <a:grpSpLocks/>
          </p:cNvGrpSpPr>
          <p:nvPr/>
        </p:nvGrpSpPr>
        <p:grpSpPr bwMode="auto">
          <a:xfrm>
            <a:off x="817444" y="3759663"/>
            <a:ext cx="1414463" cy="433387"/>
            <a:chOff x="0" y="0"/>
            <a:chExt cx="891" cy="273"/>
          </a:xfrm>
        </p:grpSpPr>
        <p:sp>
          <p:nvSpPr>
            <p:cNvPr id="16" name="AutoShape 39"/>
            <p:cNvSpPr>
              <a:spLocks/>
            </p:cNvSpPr>
            <p:nvPr/>
          </p:nvSpPr>
          <p:spPr bwMode="auto">
            <a:xfrm>
              <a:off x="0" y="0"/>
              <a:ext cx="890" cy="273"/>
            </a:xfrm>
            <a:prstGeom prst="roundRect">
              <a:avLst>
                <a:gd name="adj" fmla="val 361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Rectangle 40"/>
            <p:cNvSpPr>
              <a:spLocks/>
            </p:cNvSpPr>
            <p:nvPr/>
          </p:nvSpPr>
          <p:spPr bwMode="auto">
            <a:xfrm>
              <a:off x="0" y="40"/>
              <a:ext cx="8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84000"/>
                </a:lnSpc>
                <a:tabLst>
                  <a:tab pos="723900" algn="l"/>
                  <a:tab pos="1447800" algn="l"/>
                  <a:tab pos="2171700" algn="l"/>
                  <a:tab pos="2882900" algn="l"/>
                </a:tabLst>
              </a:pPr>
              <a:r>
                <a:rPr lang="en-US"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Transport</a:t>
              </a:r>
            </a:p>
          </p:txBody>
        </p:sp>
      </p:grpSp>
      <p:grpSp>
        <p:nvGrpSpPr>
          <p:cNvPr id="18" name="Group 38"/>
          <p:cNvGrpSpPr>
            <a:grpSpLocks/>
          </p:cNvGrpSpPr>
          <p:nvPr/>
        </p:nvGrpSpPr>
        <p:grpSpPr bwMode="auto">
          <a:xfrm>
            <a:off x="819032" y="3327209"/>
            <a:ext cx="1414463" cy="433387"/>
            <a:chOff x="0" y="0"/>
            <a:chExt cx="891" cy="273"/>
          </a:xfrm>
        </p:grpSpPr>
        <p:sp>
          <p:nvSpPr>
            <p:cNvPr id="19" name="AutoShape 39"/>
            <p:cNvSpPr>
              <a:spLocks/>
            </p:cNvSpPr>
            <p:nvPr/>
          </p:nvSpPr>
          <p:spPr bwMode="auto">
            <a:xfrm>
              <a:off x="0" y="0"/>
              <a:ext cx="890" cy="273"/>
            </a:xfrm>
            <a:prstGeom prst="roundRect">
              <a:avLst>
                <a:gd name="adj" fmla="val 361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0" name="Rectangle 40"/>
            <p:cNvSpPr>
              <a:spLocks/>
            </p:cNvSpPr>
            <p:nvPr/>
          </p:nvSpPr>
          <p:spPr bwMode="auto">
            <a:xfrm>
              <a:off x="0" y="40"/>
              <a:ext cx="8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84000"/>
                </a:lnSpc>
                <a:tabLst>
                  <a:tab pos="723900" algn="l"/>
                  <a:tab pos="1447800" algn="l"/>
                  <a:tab pos="2171700" algn="l"/>
                  <a:tab pos="2882900" algn="l"/>
                </a:tabLst>
              </a:pPr>
              <a:r>
                <a:rPr lang="en-US"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Application</a:t>
              </a:r>
            </a:p>
          </p:txBody>
        </p:sp>
      </p:grpSp>
      <p:grpSp>
        <p:nvGrpSpPr>
          <p:cNvPr id="21" name="Group 38"/>
          <p:cNvGrpSpPr>
            <a:grpSpLocks/>
          </p:cNvGrpSpPr>
          <p:nvPr/>
        </p:nvGrpSpPr>
        <p:grpSpPr bwMode="auto">
          <a:xfrm>
            <a:off x="4439556" y="2906874"/>
            <a:ext cx="3246183" cy="2122789"/>
            <a:chOff x="0" y="0"/>
            <a:chExt cx="891" cy="273"/>
          </a:xfrm>
        </p:grpSpPr>
        <p:sp>
          <p:nvSpPr>
            <p:cNvPr id="22" name="AutoShape 39"/>
            <p:cNvSpPr>
              <a:spLocks/>
            </p:cNvSpPr>
            <p:nvPr/>
          </p:nvSpPr>
          <p:spPr bwMode="auto">
            <a:xfrm>
              <a:off x="0" y="0"/>
              <a:ext cx="890" cy="273"/>
            </a:xfrm>
            <a:prstGeom prst="roundRect">
              <a:avLst>
                <a:gd name="adj" fmla="val 361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3" name="Rectangle 40"/>
            <p:cNvSpPr>
              <a:spLocks/>
            </p:cNvSpPr>
            <p:nvPr/>
          </p:nvSpPr>
          <p:spPr bwMode="auto">
            <a:xfrm>
              <a:off x="0" y="40"/>
              <a:ext cx="8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84000"/>
                </a:lnSpc>
                <a:tabLst>
                  <a:tab pos="723900" algn="l"/>
                  <a:tab pos="1447800" algn="l"/>
                  <a:tab pos="2171700" algn="l"/>
                  <a:tab pos="2882900" algn="l"/>
                </a:tabLst>
              </a:pPr>
              <a:endParaRPr lang="en-US" sz="20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504080" y="3416897"/>
            <a:ext cx="3125644" cy="4062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Multipath</a:t>
            </a:r>
            <a:r>
              <a:rPr lang="fr-FR"/>
              <a:t> TCP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43359" y="4053735"/>
            <a:ext cx="790314" cy="65226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rgbClr val="000000"/>
                </a:solidFill>
              </a:rPr>
              <a:t>TCP1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04080" y="2998534"/>
            <a:ext cx="3112551" cy="315286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socket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51513" y="4046407"/>
            <a:ext cx="790314" cy="65226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rgbClr val="000000"/>
                </a:solidFill>
              </a:rPr>
              <a:t>TCP2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26317" y="4044324"/>
            <a:ext cx="790314" cy="65226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>
                <a:solidFill>
                  <a:srgbClr val="000000"/>
                </a:solidFill>
              </a:rPr>
              <a:t>TCPn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388276" y="4213529"/>
            <a:ext cx="35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...</a:t>
            </a:r>
          </a:p>
        </p:txBody>
      </p:sp>
      <p:grpSp>
        <p:nvGrpSpPr>
          <p:cNvPr id="30" name="Group 38"/>
          <p:cNvGrpSpPr>
            <a:grpSpLocks/>
          </p:cNvGrpSpPr>
          <p:nvPr/>
        </p:nvGrpSpPr>
        <p:grpSpPr bwMode="auto">
          <a:xfrm>
            <a:off x="4439556" y="2314240"/>
            <a:ext cx="3246183" cy="592634"/>
            <a:chOff x="0" y="0"/>
            <a:chExt cx="891" cy="273"/>
          </a:xfrm>
        </p:grpSpPr>
        <p:sp>
          <p:nvSpPr>
            <p:cNvPr id="31" name="AutoShape 39"/>
            <p:cNvSpPr>
              <a:spLocks/>
            </p:cNvSpPr>
            <p:nvPr/>
          </p:nvSpPr>
          <p:spPr bwMode="auto">
            <a:xfrm>
              <a:off x="0" y="0"/>
              <a:ext cx="890" cy="273"/>
            </a:xfrm>
            <a:prstGeom prst="roundRect">
              <a:avLst>
                <a:gd name="adj" fmla="val 361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2" name="Rectangle 40"/>
            <p:cNvSpPr>
              <a:spLocks/>
            </p:cNvSpPr>
            <p:nvPr/>
          </p:nvSpPr>
          <p:spPr bwMode="auto">
            <a:xfrm>
              <a:off x="0" y="40"/>
              <a:ext cx="8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84000"/>
                </a:lnSpc>
                <a:tabLst>
                  <a:tab pos="723900" algn="l"/>
                  <a:tab pos="1447800" algn="l"/>
                  <a:tab pos="2171700" algn="l"/>
                  <a:tab pos="2882900" algn="l"/>
                </a:tabLst>
              </a:pPr>
              <a:r>
                <a:rPr lang="en-US"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Application</a:t>
              </a:r>
            </a:p>
          </p:txBody>
        </p:sp>
      </p:grpSp>
      <p:sp>
        <p:nvSpPr>
          <p:cNvPr id="33" name="Ellipse 32"/>
          <p:cNvSpPr/>
          <p:nvPr/>
        </p:nvSpPr>
        <p:spPr>
          <a:xfrm>
            <a:off x="5865777" y="2817871"/>
            <a:ext cx="376050" cy="180663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34"/>
          <p:cNvCxnSpPr/>
          <p:nvPr/>
        </p:nvCxnSpPr>
        <p:spPr>
          <a:xfrm flipV="1">
            <a:off x="2230318" y="2906874"/>
            <a:ext cx="2209238" cy="852789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2230318" y="4186991"/>
            <a:ext cx="2209238" cy="842672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819031" y="6130165"/>
            <a:ext cx="767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/>
              <a:t>A. Ford, C. </a:t>
            </a:r>
            <a:r>
              <a:rPr lang="fr-FR" sz="1400" err="1"/>
              <a:t>Raiciu</a:t>
            </a:r>
            <a:r>
              <a:rPr lang="fr-FR" sz="1400"/>
              <a:t>, M. </a:t>
            </a:r>
            <a:r>
              <a:rPr lang="fr-FR" sz="1400" err="1"/>
              <a:t>Handley</a:t>
            </a:r>
            <a:r>
              <a:rPr lang="fr-FR" sz="1400"/>
              <a:t>, S. Barre, and J. </a:t>
            </a:r>
            <a:r>
              <a:rPr lang="fr-FR" sz="1400" err="1"/>
              <a:t>Iyengar</a:t>
            </a:r>
            <a:r>
              <a:rPr lang="fr-FR" sz="1400"/>
              <a:t>, “Architectural guidelines for </a:t>
            </a:r>
            <a:r>
              <a:rPr lang="fr-FR" sz="1400" err="1"/>
              <a:t>multipath</a:t>
            </a:r>
            <a:r>
              <a:rPr lang="fr-FR" sz="1400"/>
              <a:t> TCP </a:t>
            </a:r>
            <a:r>
              <a:rPr lang="fr-FR" sz="1400" err="1"/>
              <a:t>development</a:t>
            </a:r>
            <a:r>
              <a:rPr lang="fr-FR" sz="1400"/>
              <a:t>", RFC6182 2011.</a:t>
            </a:r>
          </a:p>
        </p:txBody>
      </p:sp>
      <p:grpSp>
        <p:nvGrpSpPr>
          <p:cNvPr id="37" name="Group 38">
            <a:extLst>
              <a:ext uri="{FF2B5EF4-FFF2-40B4-BE49-F238E27FC236}">
                <a16:creationId xmlns:a16="http://schemas.microsoft.com/office/drawing/2014/main" id="{8C892C8D-F913-8D4E-A8C6-BB460236118B}"/>
              </a:ext>
            </a:extLst>
          </p:cNvPr>
          <p:cNvGrpSpPr>
            <a:grpSpLocks/>
          </p:cNvGrpSpPr>
          <p:nvPr/>
        </p:nvGrpSpPr>
        <p:grpSpPr bwMode="auto">
          <a:xfrm>
            <a:off x="4443810" y="5032587"/>
            <a:ext cx="3242540" cy="592634"/>
            <a:chOff x="0" y="0"/>
            <a:chExt cx="890" cy="273"/>
          </a:xfrm>
        </p:grpSpPr>
        <p:sp>
          <p:nvSpPr>
            <p:cNvPr id="38" name="AutoShape 39">
              <a:extLst>
                <a:ext uri="{FF2B5EF4-FFF2-40B4-BE49-F238E27FC236}">
                  <a16:creationId xmlns:a16="http://schemas.microsoft.com/office/drawing/2014/main" id="{19B53FD0-F27C-D941-9320-E0182121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90" cy="273"/>
            </a:xfrm>
            <a:prstGeom prst="roundRect">
              <a:avLst>
                <a:gd name="adj" fmla="val 361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9" name="Rectangle 40">
              <a:extLst>
                <a:ext uri="{FF2B5EF4-FFF2-40B4-BE49-F238E27FC236}">
                  <a16:creationId xmlns:a16="http://schemas.microsoft.com/office/drawing/2014/main" id="{D0795B61-0D64-FE49-9553-260DD9E2A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0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84000"/>
                </a:lnSpc>
                <a:tabLst>
                  <a:tab pos="723900" algn="l"/>
                  <a:tab pos="1447800" algn="l"/>
                  <a:tab pos="2171700" algn="l"/>
                  <a:tab pos="2882900" algn="l"/>
                </a:tabLst>
              </a:pPr>
              <a:r>
                <a:rPr lang="en-US"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IPv4</a:t>
              </a:r>
            </a:p>
          </p:txBody>
        </p:sp>
      </p:grpSp>
      <p:sp>
        <p:nvSpPr>
          <p:cNvPr id="40" name="Rectangle 40">
            <a:extLst>
              <a:ext uri="{FF2B5EF4-FFF2-40B4-BE49-F238E27FC236}">
                <a16:creationId xmlns:a16="http://schemas.microsoft.com/office/drawing/2014/main" id="{E34209EB-47A3-B643-BC5E-867E4FF9622A}"/>
              </a:ext>
            </a:extLst>
          </p:cNvPr>
          <p:cNvSpPr>
            <a:spLocks/>
          </p:cNvSpPr>
          <p:nvPr/>
        </p:nvSpPr>
        <p:spPr bwMode="auto">
          <a:xfrm>
            <a:off x="6142977" y="5094750"/>
            <a:ext cx="1573907" cy="41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4000"/>
              </a:lnSpc>
              <a:tabLst>
                <a:tab pos="723900" algn="l"/>
                <a:tab pos="1447800" algn="l"/>
                <a:tab pos="2171700" algn="l"/>
                <a:tab pos="2882900" algn="l"/>
              </a:tabLst>
            </a:pPr>
            <a:r>
              <a:rPr lang="en-US" sz="20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IPv6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B5EA222-A745-4849-B9A7-BA8CA168BC9D}"/>
              </a:ext>
            </a:extLst>
          </p:cNvPr>
          <p:cNvCxnSpPr>
            <a:stCxn id="25" idx="2"/>
          </p:cNvCxnSpPr>
          <p:nvPr/>
        </p:nvCxnSpPr>
        <p:spPr>
          <a:xfrm>
            <a:off x="4938516" y="4706003"/>
            <a:ext cx="120181" cy="4699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7EB64BC-3698-B741-A48D-2036B98A25AE}"/>
              </a:ext>
            </a:extLst>
          </p:cNvPr>
          <p:cNvCxnSpPr>
            <a:cxnSpLocks/>
          </p:cNvCxnSpPr>
          <p:nvPr/>
        </p:nvCxnSpPr>
        <p:spPr>
          <a:xfrm flipH="1">
            <a:off x="5478116" y="4723583"/>
            <a:ext cx="327570" cy="4523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1000B7E-9F32-5342-9E0E-14864F18C74D}"/>
              </a:ext>
            </a:extLst>
          </p:cNvPr>
          <p:cNvCxnSpPr>
            <a:cxnSpLocks/>
          </p:cNvCxnSpPr>
          <p:nvPr/>
        </p:nvCxnSpPr>
        <p:spPr>
          <a:xfrm flipH="1">
            <a:off x="6900213" y="4683666"/>
            <a:ext cx="327570" cy="4523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6541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49"/>
    </mc:Choice>
    <mc:Fallback>
      <p:transition spd="slow" advTm="61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3" grpId="0" animBg="1"/>
      <p:bldP spid="4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i="1" dirty="0" err="1"/>
              <a:t>regular</a:t>
            </a:r>
            <a:r>
              <a:rPr lang="fr-FR" dirty="0"/>
              <a:t> TCP </a:t>
            </a:r>
            <a:r>
              <a:rPr lang="fr-FR" dirty="0" err="1"/>
              <a:t>connection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i="1" dirty="0" err="1"/>
              <a:t>regular</a:t>
            </a:r>
            <a:r>
              <a:rPr lang="fr-FR" dirty="0"/>
              <a:t> TCP </a:t>
            </a:r>
            <a:r>
              <a:rPr lang="fr-FR" dirty="0" err="1"/>
              <a:t>connection</a:t>
            </a:r>
            <a:r>
              <a:rPr lang="fr-FR" dirty="0"/>
              <a:t> ?</a:t>
            </a:r>
          </a:p>
          <a:p>
            <a:endParaRPr lang="fr-FR" dirty="0"/>
          </a:p>
          <a:p>
            <a:pPr lvl="1"/>
            <a:r>
              <a:rPr lang="fr-FR" dirty="0"/>
              <a:t>It </a:t>
            </a:r>
            <a:r>
              <a:rPr lang="fr-FR" dirty="0" err="1"/>
              <a:t>starts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three-way</a:t>
            </a:r>
            <a:r>
              <a:rPr lang="fr-FR" dirty="0"/>
              <a:t> </a:t>
            </a:r>
            <a:r>
              <a:rPr lang="fr-FR" dirty="0" err="1"/>
              <a:t>handshake</a:t>
            </a:r>
            <a:endParaRPr lang="fr-FR" dirty="0"/>
          </a:p>
          <a:p>
            <a:pPr lvl="2"/>
            <a:r>
              <a:rPr lang="fr-FR" dirty="0"/>
              <a:t>SYN segments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contain</a:t>
            </a:r>
            <a:r>
              <a:rPr lang="fr-FR" dirty="0"/>
              <a:t> </a:t>
            </a:r>
            <a:r>
              <a:rPr lang="fr-FR" dirty="0" err="1"/>
              <a:t>special</a:t>
            </a:r>
            <a:r>
              <a:rPr lang="fr-FR" dirty="0"/>
              <a:t> options</a:t>
            </a:r>
          </a:p>
          <a:p>
            <a:pPr lvl="2"/>
            <a:endParaRPr lang="fr-FR" dirty="0"/>
          </a:p>
          <a:p>
            <a:pPr lvl="1"/>
            <a:r>
              <a:rPr lang="fr-FR" dirty="0"/>
              <a:t>All data segments are sent in </a:t>
            </a:r>
            <a:r>
              <a:rPr lang="fr-FR" dirty="0" err="1"/>
              <a:t>sequence</a:t>
            </a:r>
            <a:endParaRPr lang="fr-FR" dirty="0"/>
          </a:p>
          <a:p>
            <a:pPr lvl="2"/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no gap in the </a:t>
            </a:r>
            <a:r>
              <a:rPr lang="fr-FR" dirty="0" err="1"/>
              <a:t>sequence</a:t>
            </a:r>
            <a:r>
              <a:rPr lang="fr-FR" dirty="0"/>
              <a:t> </a:t>
            </a:r>
            <a:r>
              <a:rPr lang="fr-FR" dirty="0" err="1"/>
              <a:t>numbers</a:t>
            </a:r>
            <a:endParaRPr lang="fr-FR" dirty="0"/>
          </a:p>
          <a:p>
            <a:pPr lvl="2"/>
            <a:endParaRPr lang="fr-FR" dirty="0"/>
          </a:p>
          <a:p>
            <a:pPr lvl="1"/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terminated</a:t>
            </a:r>
            <a:r>
              <a:rPr lang="fr-FR" dirty="0"/>
              <a:t> by </a:t>
            </a:r>
            <a:r>
              <a:rPr lang="fr-FR" dirty="0" err="1"/>
              <a:t>using</a:t>
            </a:r>
            <a:r>
              <a:rPr lang="fr-FR" dirty="0"/>
              <a:t> FIN or RST</a:t>
            </a:r>
          </a:p>
        </p:txBody>
      </p:sp>
    </p:spTree>
    <p:extLst>
      <p:ext uri="{BB962C8B-B14F-4D97-AF65-F5344CB8AC3E}">
        <p14:creationId xmlns:p14="http://schemas.microsoft.com/office/powerpoint/2010/main" val="222478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48"/>
    </mc:Choice>
    <mc:Fallback>
      <p:transition spd="slow" advTm="50948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Multipath</a:t>
            </a:r>
            <a:r>
              <a:rPr lang="fr-FR" dirty="0"/>
              <a:t> TCP</a:t>
            </a:r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3445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7" y="3348994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er 18"/>
          <p:cNvGrpSpPr/>
          <p:nvPr/>
        </p:nvGrpSpPr>
        <p:grpSpPr>
          <a:xfrm>
            <a:off x="3473449" y="4359746"/>
            <a:ext cx="2447922" cy="592137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289050" y="3483445"/>
            <a:ext cx="2192337" cy="4587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289050" y="3942232"/>
            <a:ext cx="2192337" cy="7175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913437" y="3942232"/>
            <a:ext cx="1854200" cy="7175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913437" y="3485032"/>
            <a:ext cx="1854200" cy="457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 rot="5400000">
            <a:off x="4399756" y="2263453"/>
            <a:ext cx="584200" cy="2443162"/>
            <a:chOff x="0" y="0"/>
            <a:chExt cx="368" cy="1538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1344240" y="1560078"/>
            <a:ext cx="6423397" cy="461665"/>
            <a:chOff x="1344240" y="1560078"/>
            <a:chExt cx="6423397" cy="461665"/>
          </a:xfrm>
        </p:grpSpPr>
        <p:cxnSp>
          <p:nvCxnSpPr>
            <p:cNvPr id="21" name="Connecteur droit avec flèche 20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4078308" y="1560078"/>
              <a:ext cx="2573077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SYN+MP_CAPABLE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1344240" y="2074652"/>
            <a:ext cx="6423397" cy="489308"/>
            <a:chOff x="1344240" y="2074652"/>
            <a:chExt cx="6423397" cy="489308"/>
          </a:xfrm>
        </p:grpSpPr>
        <p:cxnSp>
          <p:nvCxnSpPr>
            <p:cNvPr id="24" name="Connecteur droit avec flèche 23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2167314" y="2074652"/>
              <a:ext cx="3226461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SYN+ACK+MP_CAPABLE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1347415" y="2538154"/>
            <a:ext cx="6423397" cy="461665"/>
            <a:chOff x="1347415" y="2538154"/>
            <a:chExt cx="6423397" cy="461665"/>
          </a:xfrm>
        </p:grpSpPr>
        <p:cxnSp>
          <p:nvCxnSpPr>
            <p:cNvPr id="28" name="Connecteur droit avec flèche 27"/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4625985" y="2538154"/>
              <a:ext cx="2585067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ACK+MP_CAPABLE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1288503" y="4970231"/>
            <a:ext cx="6423397" cy="461665"/>
            <a:chOff x="1288503" y="4970231"/>
            <a:chExt cx="6423397" cy="461665"/>
          </a:xfrm>
        </p:grpSpPr>
        <p:cxnSp>
          <p:nvCxnSpPr>
            <p:cNvPr id="30" name="Connecteur droit avec flèche 29"/>
            <p:cNvCxnSpPr/>
            <p:nvPr/>
          </p:nvCxnSpPr>
          <p:spPr>
            <a:xfrm>
              <a:off x="1288503" y="520106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4468249" y="4970231"/>
              <a:ext cx="197861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SYN+MP_JOIN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1288503" y="5472815"/>
            <a:ext cx="6479135" cy="461665"/>
            <a:chOff x="1288503" y="5472815"/>
            <a:chExt cx="6479135" cy="461665"/>
          </a:xfrm>
        </p:grpSpPr>
        <p:cxnSp>
          <p:nvCxnSpPr>
            <p:cNvPr id="35" name="Connecteur droit avec flèche 34"/>
            <p:cNvCxnSpPr/>
            <p:nvPr/>
          </p:nvCxnSpPr>
          <p:spPr>
            <a:xfrm flipH="1">
              <a:off x="1288503" y="5598229"/>
              <a:ext cx="6479135" cy="283111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2625782" y="5472815"/>
              <a:ext cx="263200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SYN+ACK+MP_JOIN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9" name="Grouper 38"/>
          <p:cNvGrpSpPr/>
          <p:nvPr/>
        </p:nvGrpSpPr>
        <p:grpSpPr>
          <a:xfrm>
            <a:off x="1288503" y="5912301"/>
            <a:ext cx="6423397" cy="461665"/>
            <a:chOff x="1288503" y="5912301"/>
            <a:chExt cx="6423397" cy="461665"/>
          </a:xfrm>
        </p:grpSpPr>
        <p:cxnSp>
          <p:nvCxnSpPr>
            <p:cNvPr id="37" name="Connecteur droit avec flèche 36"/>
            <p:cNvCxnSpPr/>
            <p:nvPr/>
          </p:nvCxnSpPr>
          <p:spPr>
            <a:xfrm>
              <a:off x="1288503" y="614313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4969363" y="5912301"/>
              <a:ext cx="6867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ACK</a:t>
              </a:r>
              <a:endParaRPr lang="fr-FR" sz="2400" dirty="0">
                <a:solidFill>
                  <a:srgbClr val="008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8545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80"/>
    </mc:Choice>
    <mc:Fallback>
      <p:transition spd="slow" advTm="7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How to combine </a:t>
            </a:r>
            <a:r>
              <a:rPr lang="fr-FR" dirty="0" err="1"/>
              <a:t>two</a:t>
            </a:r>
            <a:r>
              <a:rPr lang="fr-FR" dirty="0"/>
              <a:t> TCP </a:t>
            </a:r>
            <a:r>
              <a:rPr lang="fr-FR" dirty="0" err="1"/>
              <a:t>subflows</a:t>
            </a:r>
            <a:r>
              <a:rPr lang="fr-FR" dirty="0"/>
              <a:t>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36" name="Grouper 35"/>
          <p:cNvGrpSpPr/>
          <p:nvPr/>
        </p:nvGrpSpPr>
        <p:grpSpPr>
          <a:xfrm>
            <a:off x="457200" y="1767451"/>
            <a:ext cx="6134277" cy="3844727"/>
            <a:chOff x="402010" y="1560078"/>
            <a:chExt cx="8219287" cy="4857756"/>
          </a:xfrm>
        </p:grpSpPr>
        <p:pic>
          <p:nvPicPr>
            <p:cNvPr id="4" name="Picture 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010" y="3496668"/>
              <a:ext cx="887040" cy="1163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637" y="3348994"/>
              <a:ext cx="853660" cy="85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er 5"/>
            <p:cNvGrpSpPr/>
            <p:nvPr/>
          </p:nvGrpSpPr>
          <p:grpSpPr>
            <a:xfrm>
              <a:off x="3473449" y="4359746"/>
              <a:ext cx="2447922" cy="592137"/>
              <a:chOff x="4024312" y="4024314"/>
              <a:chExt cx="2447922" cy="592137"/>
            </a:xfrm>
          </p:grpSpPr>
          <p:sp>
            <p:nvSpPr>
              <p:cNvPr id="7" name="AutoShape 13"/>
              <p:cNvSpPr>
                <a:spLocks/>
              </p:cNvSpPr>
              <p:nvPr/>
            </p:nvSpPr>
            <p:spPr bwMode="auto">
              <a:xfrm rot="5400000">
                <a:off x="4960142" y="3104358"/>
                <a:ext cx="584200" cy="243998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1"/>
                    </a:moveTo>
                    <a:cubicBezTo>
                      <a:pt x="0" y="292"/>
                      <a:pt x="4835" y="0"/>
                      <a:pt x="10800" y="0"/>
                    </a:cubicBezTo>
                    <a:cubicBezTo>
                      <a:pt x="16765" y="0"/>
                      <a:pt x="21600" y="292"/>
                      <a:pt x="21600" y="651"/>
                    </a:cubicBezTo>
                    <a:lnTo>
                      <a:pt x="21600" y="20949"/>
                    </a:lnTo>
                    <a:cubicBezTo>
                      <a:pt x="21600" y="21308"/>
                      <a:pt x="16765" y="21600"/>
                      <a:pt x="10800" y="21600"/>
                    </a:cubicBezTo>
                    <a:cubicBezTo>
                      <a:pt x="4835" y="21600"/>
                      <a:pt x="0" y="21308"/>
                      <a:pt x="0" y="20949"/>
                    </a:cubicBezTo>
                    <a:close/>
                    <a:moveTo>
                      <a:pt x="0" y="651"/>
                    </a:moveTo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 lIns="0" tIns="0" rIns="0" bIns="0"/>
              <a:lstStyle/>
              <a:p>
                <a:endParaRPr lang="fr-FR">
                  <a:noFill/>
                </a:endParaRPr>
              </a:p>
            </p:txBody>
          </p:sp>
          <p:sp>
            <p:nvSpPr>
              <p:cNvPr id="8" name="AutoShape 14"/>
              <p:cNvSpPr>
                <a:spLocks/>
              </p:cNvSpPr>
              <p:nvPr/>
            </p:nvSpPr>
            <p:spPr bwMode="auto">
              <a:xfrm rot="5400000">
                <a:off x="6102303" y="4243341"/>
                <a:ext cx="584200" cy="14614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0" y="10800"/>
                    </a:moveTo>
                  </a:path>
                </a:pathLst>
              </a:custGeom>
              <a:solidFill>
                <a:srgbClr val="FFFFFF">
                  <a:alpha val="39999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" name="AutoShape 15"/>
              <p:cNvSpPr>
                <a:spLocks/>
              </p:cNvSpPr>
              <p:nvPr/>
            </p:nvSpPr>
            <p:spPr bwMode="auto">
              <a:xfrm rot="5400000">
                <a:off x="4952205" y="3096421"/>
                <a:ext cx="584200" cy="243998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651"/>
                    </a:moveTo>
                    <a:cubicBezTo>
                      <a:pt x="21600" y="1011"/>
                      <a:pt x="16765" y="1303"/>
                      <a:pt x="10800" y="1303"/>
                    </a:cubicBezTo>
                    <a:cubicBezTo>
                      <a:pt x="4835" y="1303"/>
                      <a:pt x="0" y="1011"/>
                      <a:pt x="0" y="651"/>
                    </a:cubicBezTo>
                    <a:cubicBezTo>
                      <a:pt x="0" y="292"/>
                      <a:pt x="4835" y="0"/>
                      <a:pt x="10800" y="0"/>
                    </a:cubicBezTo>
                    <a:cubicBezTo>
                      <a:pt x="16765" y="0"/>
                      <a:pt x="21600" y="292"/>
                      <a:pt x="21600" y="651"/>
                    </a:cubicBezTo>
                    <a:lnTo>
                      <a:pt x="21600" y="20949"/>
                    </a:lnTo>
                    <a:cubicBezTo>
                      <a:pt x="21600" y="21308"/>
                      <a:pt x="16765" y="21600"/>
                      <a:pt x="10800" y="21600"/>
                    </a:cubicBezTo>
                    <a:cubicBezTo>
                      <a:pt x="4835" y="21600"/>
                      <a:pt x="0" y="21308"/>
                      <a:pt x="0" y="20949"/>
                    </a:cubicBezTo>
                    <a:lnTo>
                      <a:pt x="0" y="651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10" name="AutoShape 17"/>
            <p:cNvSpPr>
              <a:spLocks/>
            </p:cNvSpPr>
            <p:nvPr/>
          </p:nvSpPr>
          <p:spPr bwMode="auto">
            <a:xfrm rot="10800000" flipH="1">
              <a:off x="1289050" y="3483445"/>
              <a:ext cx="2192337" cy="45878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25400">
              <a:solidFill>
                <a:srgbClr val="7F7F7F"/>
              </a:solidFill>
              <a:prstDash val="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1" name="AutoShape 18"/>
            <p:cNvSpPr>
              <a:spLocks/>
            </p:cNvSpPr>
            <p:nvPr/>
          </p:nvSpPr>
          <p:spPr bwMode="auto">
            <a:xfrm>
              <a:off x="1289050" y="3942232"/>
              <a:ext cx="2192337" cy="7175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25400">
              <a:solidFill>
                <a:srgbClr val="7F7F7F"/>
              </a:solidFill>
              <a:prstDash val="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2" name="AutoShape 19"/>
            <p:cNvSpPr>
              <a:spLocks/>
            </p:cNvSpPr>
            <p:nvPr/>
          </p:nvSpPr>
          <p:spPr bwMode="auto">
            <a:xfrm flipH="1">
              <a:off x="5913437" y="3942232"/>
              <a:ext cx="1854200" cy="7175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25400">
              <a:solidFill>
                <a:srgbClr val="7F7F7F"/>
              </a:solidFill>
              <a:prstDash val="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3" name="AutoShape 20"/>
            <p:cNvSpPr>
              <a:spLocks/>
            </p:cNvSpPr>
            <p:nvPr/>
          </p:nvSpPr>
          <p:spPr bwMode="auto">
            <a:xfrm rot="10800000">
              <a:off x="5913437" y="3485032"/>
              <a:ext cx="1854200" cy="4572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25400">
              <a:solidFill>
                <a:srgbClr val="7F7F7F"/>
              </a:solidFill>
              <a:prstDash val="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 rot="5400000">
              <a:off x="4399756" y="2263453"/>
              <a:ext cx="584200" cy="2443162"/>
              <a:chOff x="0" y="0"/>
              <a:chExt cx="368" cy="1538"/>
            </a:xfrm>
          </p:grpSpPr>
          <p:sp>
            <p:nvSpPr>
              <p:cNvPr id="15" name="AutoShape 13"/>
              <p:cNvSpPr>
                <a:spLocks/>
              </p:cNvSpPr>
              <p:nvPr/>
            </p:nvSpPr>
            <p:spPr bwMode="auto">
              <a:xfrm>
                <a:off x="0" y="2"/>
                <a:ext cx="368" cy="15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1"/>
                    </a:moveTo>
                    <a:cubicBezTo>
                      <a:pt x="0" y="292"/>
                      <a:pt x="4835" y="0"/>
                      <a:pt x="10800" y="0"/>
                    </a:cubicBezTo>
                    <a:cubicBezTo>
                      <a:pt x="16765" y="0"/>
                      <a:pt x="21600" y="292"/>
                      <a:pt x="21600" y="651"/>
                    </a:cubicBezTo>
                    <a:lnTo>
                      <a:pt x="21600" y="20949"/>
                    </a:lnTo>
                    <a:cubicBezTo>
                      <a:pt x="21600" y="21308"/>
                      <a:pt x="16765" y="21600"/>
                      <a:pt x="10800" y="21600"/>
                    </a:cubicBezTo>
                    <a:cubicBezTo>
                      <a:pt x="4835" y="21600"/>
                      <a:pt x="0" y="21308"/>
                      <a:pt x="0" y="20949"/>
                    </a:cubicBezTo>
                    <a:close/>
                    <a:moveTo>
                      <a:pt x="0" y="651"/>
                    </a:moveTo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6" name="AutoShape 14"/>
              <p:cNvSpPr>
                <a:spLocks/>
              </p:cNvSpPr>
              <p:nvPr/>
            </p:nvSpPr>
            <p:spPr bwMode="auto">
              <a:xfrm>
                <a:off x="0" y="0"/>
                <a:ext cx="368" cy="9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0" y="10800"/>
                    </a:moveTo>
                  </a:path>
                </a:pathLst>
              </a:custGeom>
              <a:solidFill>
                <a:srgbClr val="FFFFFF">
                  <a:alpha val="39999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7" name="AutoShape 15"/>
              <p:cNvSpPr>
                <a:spLocks/>
              </p:cNvSpPr>
              <p:nvPr/>
            </p:nvSpPr>
            <p:spPr bwMode="auto">
              <a:xfrm>
                <a:off x="0" y="2"/>
                <a:ext cx="368" cy="15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651"/>
                    </a:moveTo>
                    <a:cubicBezTo>
                      <a:pt x="21600" y="1011"/>
                      <a:pt x="16765" y="1303"/>
                      <a:pt x="10800" y="1303"/>
                    </a:cubicBezTo>
                    <a:cubicBezTo>
                      <a:pt x="4835" y="1303"/>
                      <a:pt x="0" y="1011"/>
                      <a:pt x="0" y="651"/>
                    </a:cubicBezTo>
                    <a:cubicBezTo>
                      <a:pt x="0" y="292"/>
                      <a:pt x="4835" y="0"/>
                      <a:pt x="10800" y="0"/>
                    </a:cubicBezTo>
                    <a:cubicBezTo>
                      <a:pt x="16765" y="0"/>
                      <a:pt x="21600" y="292"/>
                      <a:pt x="21600" y="651"/>
                    </a:cubicBezTo>
                    <a:lnTo>
                      <a:pt x="21600" y="20949"/>
                    </a:lnTo>
                    <a:cubicBezTo>
                      <a:pt x="21600" y="21308"/>
                      <a:pt x="16765" y="21600"/>
                      <a:pt x="10800" y="21600"/>
                    </a:cubicBezTo>
                    <a:cubicBezTo>
                      <a:pt x="4835" y="21600"/>
                      <a:pt x="0" y="21308"/>
                      <a:pt x="0" y="20949"/>
                    </a:cubicBezTo>
                    <a:lnTo>
                      <a:pt x="0" y="651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grpSp>
          <p:nvGrpSpPr>
            <p:cNvPr id="18" name="Grouper 17"/>
            <p:cNvGrpSpPr/>
            <p:nvPr/>
          </p:nvGrpSpPr>
          <p:grpSpPr>
            <a:xfrm>
              <a:off x="1344240" y="1560078"/>
              <a:ext cx="6423397" cy="505533"/>
              <a:chOff x="1344240" y="1560078"/>
              <a:chExt cx="6423397" cy="505533"/>
            </a:xfrm>
          </p:grpSpPr>
          <p:cxnSp>
            <p:nvCxnSpPr>
              <p:cNvPr id="19" name="Connecteur droit avec flèche 18"/>
              <p:cNvCxnSpPr/>
              <p:nvPr/>
            </p:nvCxnSpPr>
            <p:spPr>
              <a:xfrm>
                <a:off x="1344240" y="1768925"/>
                <a:ext cx="6423397" cy="21733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/>
              <p:cNvSpPr txBox="1"/>
              <p:nvPr/>
            </p:nvSpPr>
            <p:spPr>
              <a:xfrm>
                <a:off x="4078308" y="1560078"/>
                <a:ext cx="2841272" cy="50553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000"/>
                  <a:t>SYN+MP_CAPABLE</a:t>
                </a:r>
                <a:endParaRPr lang="fr-FR" sz="200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21" name="Grouper 20"/>
            <p:cNvGrpSpPr/>
            <p:nvPr/>
          </p:nvGrpSpPr>
          <p:grpSpPr>
            <a:xfrm>
              <a:off x="1344240" y="2074652"/>
              <a:ext cx="6423397" cy="505533"/>
              <a:chOff x="1344240" y="2074652"/>
              <a:chExt cx="6423397" cy="505533"/>
            </a:xfrm>
          </p:grpSpPr>
          <p:cxnSp>
            <p:nvCxnSpPr>
              <p:cNvPr id="22" name="Connecteur droit avec flèche 21"/>
              <p:cNvCxnSpPr/>
              <p:nvPr/>
            </p:nvCxnSpPr>
            <p:spPr>
              <a:xfrm flipH="1">
                <a:off x="1344240" y="2170600"/>
                <a:ext cx="6423397" cy="39336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ZoneTexte 22"/>
              <p:cNvSpPr txBox="1"/>
              <p:nvPr/>
            </p:nvSpPr>
            <p:spPr>
              <a:xfrm>
                <a:off x="2167314" y="2074652"/>
                <a:ext cx="3648523" cy="50553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000"/>
                  <a:t>SYN+ACK+ MP_CAPABLE</a:t>
                </a:r>
                <a:endParaRPr lang="fr-FR" sz="200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24" name="Grouper 23"/>
            <p:cNvGrpSpPr/>
            <p:nvPr/>
          </p:nvGrpSpPr>
          <p:grpSpPr>
            <a:xfrm>
              <a:off x="1347415" y="2538154"/>
              <a:ext cx="6423397" cy="505533"/>
              <a:chOff x="1347415" y="2538154"/>
              <a:chExt cx="6423397" cy="505533"/>
            </a:xfrm>
          </p:grpSpPr>
          <p:cxnSp>
            <p:nvCxnSpPr>
              <p:cNvPr id="25" name="Connecteur droit avec flèche 24"/>
              <p:cNvCxnSpPr/>
              <p:nvPr/>
            </p:nvCxnSpPr>
            <p:spPr>
              <a:xfrm>
                <a:off x="1347415" y="2698185"/>
                <a:ext cx="6423397" cy="21733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ZoneTexte 25"/>
              <p:cNvSpPr txBox="1"/>
              <p:nvPr/>
            </p:nvSpPr>
            <p:spPr>
              <a:xfrm>
                <a:off x="4625984" y="2538154"/>
                <a:ext cx="2932340" cy="50553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000"/>
                  <a:t>ACK+MP_CAPABLE</a:t>
                </a:r>
                <a:endParaRPr lang="fr-FR" sz="200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27" name="Grouper 26"/>
            <p:cNvGrpSpPr/>
            <p:nvPr/>
          </p:nvGrpSpPr>
          <p:grpSpPr>
            <a:xfrm>
              <a:off x="1288503" y="4970231"/>
              <a:ext cx="6423397" cy="505533"/>
              <a:chOff x="1288503" y="4970231"/>
              <a:chExt cx="6423397" cy="505533"/>
            </a:xfrm>
          </p:grpSpPr>
          <p:cxnSp>
            <p:nvCxnSpPr>
              <p:cNvPr id="28" name="Connecteur droit avec flèche 27"/>
              <p:cNvCxnSpPr/>
              <p:nvPr/>
            </p:nvCxnSpPr>
            <p:spPr>
              <a:xfrm>
                <a:off x="1288503" y="5201064"/>
                <a:ext cx="6423397" cy="217339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ZoneTexte 28"/>
              <p:cNvSpPr txBox="1"/>
              <p:nvPr/>
            </p:nvSpPr>
            <p:spPr>
              <a:xfrm>
                <a:off x="4468248" y="4970231"/>
                <a:ext cx="2252328" cy="5055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000"/>
                  <a:t>SYN+MP_JOIN</a:t>
                </a:r>
                <a:endParaRPr lang="fr-FR" sz="200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30" name="Grouper 29"/>
            <p:cNvGrpSpPr/>
            <p:nvPr/>
          </p:nvGrpSpPr>
          <p:grpSpPr>
            <a:xfrm>
              <a:off x="1288503" y="5472815"/>
              <a:ext cx="6479135" cy="505533"/>
              <a:chOff x="1288503" y="5472815"/>
              <a:chExt cx="6479135" cy="505533"/>
            </a:xfrm>
          </p:grpSpPr>
          <p:cxnSp>
            <p:nvCxnSpPr>
              <p:cNvPr id="31" name="Connecteur droit avec flèche 30"/>
              <p:cNvCxnSpPr/>
              <p:nvPr/>
            </p:nvCxnSpPr>
            <p:spPr>
              <a:xfrm flipH="1">
                <a:off x="1288503" y="5598229"/>
                <a:ext cx="6479135" cy="283111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2625782" y="5472815"/>
                <a:ext cx="2982257" cy="5055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000"/>
                  <a:t>SYN+ACK+MP_JOIN</a:t>
                </a:r>
                <a:endParaRPr lang="fr-FR" sz="200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33" name="Grouper 32"/>
            <p:cNvGrpSpPr/>
            <p:nvPr/>
          </p:nvGrpSpPr>
          <p:grpSpPr>
            <a:xfrm>
              <a:off x="1288503" y="5912301"/>
              <a:ext cx="6423397" cy="505533"/>
              <a:chOff x="1288503" y="5912301"/>
              <a:chExt cx="6423397" cy="505533"/>
            </a:xfrm>
          </p:grpSpPr>
          <p:cxnSp>
            <p:nvCxnSpPr>
              <p:cNvPr id="34" name="Connecteur droit avec flèche 33"/>
              <p:cNvCxnSpPr/>
              <p:nvPr/>
            </p:nvCxnSpPr>
            <p:spPr>
              <a:xfrm>
                <a:off x="1288503" y="6143134"/>
                <a:ext cx="6423397" cy="217339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ZoneTexte 34"/>
              <p:cNvSpPr txBox="1"/>
              <p:nvPr/>
            </p:nvSpPr>
            <p:spPr>
              <a:xfrm>
                <a:off x="4969363" y="5912301"/>
                <a:ext cx="814468" cy="5055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000"/>
                  <a:t>ACK</a:t>
                </a:r>
                <a:endParaRPr lang="fr-FR" sz="2000">
                  <a:solidFill>
                    <a:srgbClr val="008000"/>
                  </a:solidFill>
                </a:endParaRPr>
              </a:p>
            </p:txBody>
          </p:sp>
        </p:grpSp>
      </p:grpSp>
      <p:grpSp>
        <p:nvGrpSpPr>
          <p:cNvPr id="40" name="Grouper 39"/>
          <p:cNvGrpSpPr/>
          <p:nvPr/>
        </p:nvGrpSpPr>
        <p:grpSpPr>
          <a:xfrm>
            <a:off x="6383911" y="4429482"/>
            <a:ext cx="2682517" cy="1068019"/>
            <a:chOff x="6231511" y="1600200"/>
            <a:chExt cx="2682517" cy="1068019"/>
          </a:xfrm>
        </p:grpSpPr>
        <p:sp>
          <p:nvSpPr>
            <p:cNvPr id="41" name="Bulle ronde 40"/>
            <p:cNvSpPr/>
            <p:nvPr/>
          </p:nvSpPr>
          <p:spPr>
            <a:xfrm>
              <a:off x="6231511" y="1600200"/>
              <a:ext cx="2682517" cy="1068019"/>
            </a:xfrm>
            <a:prstGeom prst="wedgeEllipseCallout">
              <a:avLst>
                <a:gd name="adj1" fmla="val -64472"/>
                <a:gd name="adj2" fmla="val -16682"/>
              </a:avLst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6591474" y="1705897"/>
              <a:ext cx="22312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How to </a:t>
              </a:r>
              <a:r>
                <a:rPr lang="fr-FR" sz="2400" dirty="0" err="1"/>
                <a:t>link</a:t>
              </a:r>
              <a:r>
                <a:rPr lang="fr-FR" sz="2400" dirty="0"/>
                <a:t> </a:t>
              </a:r>
              <a:r>
                <a:rPr lang="fr-FR" sz="2400" dirty="0" err="1"/>
                <a:t>with</a:t>
              </a:r>
              <a:endParaRPr lang="fr-FR" sz="2400" dirty="0"/>
            </a:p>
            <a:p>
              <a:r>
                <a:rPr lang="fr-FR" sz="2400" dirty="0" err="1"/>
                <a:t>blue</a:t>
              </a:r>
              <a:r>
                <a:rPr lang="fr-FR" sz="2400" dirty="0"/>
                <a:t> </a:t>
              </a:r>
              <a:r>
                <a:rPr lang="fr-FR" sz="2400" dirty="0" err="1"/>
                <a:t>subflow</a:t>
              </a:r>
              <a:r>
                <a:rPr lang="fr-FR" sz="2400" dirty="0"/>
                <a:t> 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6847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18"/>
    </mc:Choice>
    <mc:Fallback>
      <p:transition spd="slow" advTm="5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to </a:t>
            </a:r>
            <a:r>
              <a:rPr lang="fr-FR" dirty="0" err="1"/>
              <a:t>link</a:t>
            </a:r>
            <a:r>
              <a:rPr lang="fr-FR" dirty="0"/>
              <a:t> TCP </a:t>
            </a:r>
            <a:r>
              <a:rPr lang="fr-FR" dirty="0" err="1"/>
              <a:t>subflows</a:t>
            </a:r>
            <a:r>
              <a:rPr lang="fr-FR" dirty="0"/>
              <a:t> ?</a:t>
            </a:r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3445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7" y="3348994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3473449" y="4359746"/>
            <a:ext cx="2447922" cy="592137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289050" y="3483445"/>
            <a:ext cx="2192337" cy="4587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289050" y="3942232"/>
            <a:ext cx="2192337" cy="7175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913437" y="3942232"/>
            <a:ext cx="1854200" cy="7175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913437" y="3485032"/>
            <a:ext cx="1854200" cy="457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 rot="5400000">
            <a:off x="4399756" y="2263453"/>
            <a:ext cx="584200" cy="2443162"/>
            <a:chOff x="0" y="0"/>
            <a:chExt cx="368" cy="1538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1344240" y="1560078"/>
            <a:ext cx="6763222" cy="426186"/>
            <a:chOff x="1344240" y="1560078"/>
            <a:chExt cx="6763222" cy="426186"/>
          </a:xfrm>
        </p:grpSpPr>
        <p:cxnSp>
          <p:nvCxnSpPr>
            <p:cNvPr id="19" name="Connecteur droit avec flèche 18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3481387" y="1560078"/>
              <a:ext cx="462607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 </a:t>
              </a:r>
              <a:r>
                <a:rPr lang="fr-FR" sz="2000" dirty="0" err="1"/>
                <a:t>Port</a:t>
              </a:r>
              <a:r>
                <a:rPr lang="fr-FR" sz="2000" baseline="-25000" dirty="0" err="1"/>
                <a:t>src</a:t>
              </a:r>
              <a:r>
                <a:rPr lang="fr-FR" sz="2000" dirty="0"/>
                <a:t>=</a:t>
              </a:r>
              <a:r>
                <a:rPr lang="fr-FR" sz="2000" b="1" dirty="0">
                  <a:solidFill>
                    <a:srgbClr val="0000FF"/>
                  </a:solidFill>
                </a:rPr>
                <a:t>1234</a:t>
              </a:r>
              <a:r>
                <a:rPr lang="fr-FR" sz="2000" dirty="0"/>
                <a:t>,Port</a:t>
              </a:r>
              <a:r>
                <a:rPr lang="fr-FR" sz="2000" baseline="-25000" dirty="0"/>
                <a:t>dst</a:t>
              </a:r>
              <a:r>
                <a:rPr lang="fr-FR" sz="2000" dirty="0"/>
                <a:t>=</a:t>
              </a:r>
              <a:r>
                <a:rPr lang="fr-FR" sz="2000" b="1" dirty="0">
                  <a:solidFill>
                    <a:srgbClr val="0000FF"/>
                  </a:solidFill>
                </a:rPr>
                <a:t>80</a:t>
              </a:r>
              <a:r>
                <a:rPr lang="fr-FR" sz="2000" dirty="0"/>
                <a:t>+MP_CAPABLE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1" name="Grouper 20"/>
          <p:cNvGrpSpPr/>
          <p:nvPr/>
        </p:nvGrpSpPr>
        <p:grpSpPr>
          <a:xfrm>
            <a:off x="1344240" y="2074652"/>
            <a:ext cx="6423397" cy="489308"/>
            <a:chOff x="1344240" y="2074652"/>
            <a:chExt cx="6423397" cy="489308"/>
          </a:xfrm>
        </p:grpSpPr>
        <p:cxnSp>
          <p:nvCxnSpPr>
            <p:cNvPr id="22" name="Connecteur droit avec flèche 21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2167314" y="2074652"/>
              <a:ext cx="149073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SYN+ACK[...]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4" name="Grouper 23"/>
          <p:cNvGrpSpPr/>
          <p:nvPr/>
        </p:nvGrpSpPr>
        <p:grpSpPr>
          <a:xfrm>
            <a:off x="1347415" y="2538154"/>
            <a:ext cx="6423397" cy="400110"/>
            <a:chOff x="1347415" y="2538154"/>
            <a:chExt cx="6423397" cy="400110"/>
          </a:xfrm>
        </p:grpSpPr>
        <p:cxnSp>
          <p:nvCxnSpPr>
            <p:cNvPr id="25" name="Connecteur droit avec flèche 24"/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4625985" y="2538154"/>
              <a:ext cx="607859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7" name="Grouper 26"/>
          <p:cNvGrpSpPr/>
          <p:nvPr/>
        </p:nvGrpSpPr>
        <p:grpSpPr>
          <a:xfrm>
            <a:off x="1288503" y="5370134"/>
            <a:ext cx="6423397" cy="707886"/>
            <a:chOff x="1288503" y="5173454"/>
            <a:chExt cx="6423397" cy="707886"/>
          </a:xfrm>
        </p:grpSpPr>
        <p:cxnSp>
          <p:nvCxnSpPr>
            <p:cNvPr id="28" name="Connecteur droit avec flèche 27"/>
            <p:cNvCxnSpPr/>
            <p:nvPr/>
          </p:nvCxnSpPr>
          <p:spPr>
            <a:xfrm>
              <a:off x="1288503" y="520106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2619692" y="5173454"/>
              <a:ext cx="424353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 </a:t>
              </a:r>
              <a:r>
                <a:rPr lang="fr-FR" sz="2000" dirty="0" err="1"/>
                <a:t>Port</a:t>
              </a:r>
              <a:r>
                <a:rPr lang="fr-FR" sz="2000" baseline="-25000" dirty="0" err="1"/>
                <a:t>src</a:t>
              </a:r>
              <a:r>
                <a:rPr lang="fr-FR" sz="2000" dirty="0"/>
                <a:t>=1235,Port</a:t>
              </a:r>
              <a:r>
                <a:rPr lang="fr-FR" sz="2000" baseline="-25000" dirty="0"/>
                <a:t>dst</a:t>
              </a:r>
              <a:r>
                <a:rPr lang="fr-FR" sz="2000" dirty="0"/>
                <a:t>=80</a:t>
              </a:r>
            </a:p>
            <a:p>
              <a:r>
                <a:rPr lang="fr-FR" sz="2000" dirty="0"/>
                <a:t>+MP_JOIN[</a:t>
              </a:r>
              <a:r>
                <a:rPr lang="fr-FR" sz="2000" dirty="0" err="1"/>
                <a:t>link</a:t>
              </a:r>
              <a:r>
                <a:rPr lang="fr-FR" sz="2000" dirty="0"/>
                <a:t> </a:t>
              </a:r>
              <a:r>
                <a:rPr lang="fr-FR" sz="2000" dirty="0" err="1"/>
                <a:t>Port</a:t>
              </a:r>
              <a:r>
                <a:rPr lang="fr-FR" sz="2000" baseline="-25000" dirty="0" err="1"/>
                <a:t>src</a:t>
              </a:r>
              <a:r>
                <a:rPr lang="fr-FR" sz="2000" dirty="0"/>
                <a:t>=</a:t>
              </a:r>
              <a:r>
                <a:rPr lang="fr-FR" sz="2000" b="1" dirty="0">
                  <a:solidFill>
                    <a:srgbClr val="0000FF"/>
                  </a:solidFill>
                </a:rPr>
                <a:t>1234</a:t>
              </a:r>
              <a:r>
                <a:rPr lang="fr-FR" sz="2000" dirty="0"/>
                <a:t>,Port</a:t>
              </a:r>
              <a:r>
                <a:rPr lang="fr-FR" sz="2000" baseline="-25000" dirty="0"/>
                <a:t>dst</a:t>
              </a:r>
              <a:r>
                <a:rPr lang="fr-FR" sz="2000" dirty="0"/>
                <a:t>=</a:t>
              </a:r>
              <a:r>
                <a:rPr lang="fr-FR" sz="2000" b="1" dirty="0">
                  <a:solidFill>
                    <a:srgbClr val="0000FF"/>
                  </a:solidFill>
                </a:rPr>
                <a:t>80</a:t>
              </a:r>
              <a:r>
                <a:rPr lang="fr-FR" sz="2000" dirty="0"/>
                <a:t>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pic>
        <p:nvPicPr>
          <p:cNvPr id="36" name="Espace réservé du contenu 4" descr="mbo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7" b="-3087"/>
          <a:stretch>
            <a:fillRect/>
          </a:stretch>
        </p:blipFill>
        <p:spPr>
          <a:xfrm>
            <a:off x="3391346" y="3348994"/>
            <a:ext cx="2469278" cy="1358008"/>
          </a:xfrm>
          <a:prstGeom prst="rect">
            <a:avLst/>
          </a:prstGeom>
        </p:spPr>
      </p:pic>
      <p:grpSp>
        <p:nvGrpSpPr>
          <p:cNvPr id="30" name="Grouper 29"/>
          <p:cNvGrpSpPr/>
          <p:nvPr/>
        </p:nvGrpSpPr>
        <p:grpSpPr>
          <a:xfrm>
            <a:off x="6199645" y="2074652"/>
            <a:ext cx="2682517" cy="1525413"/>
            <a:chOff x="6231511" y="1600200"/>
            <a:chExt cx="2682517" cy="1068019"/>
          </a:xfrm>
          <a:solidFill>
            <a:srgbClr val="FFFFFF"/>
          </a:solidFill>
        </p:grpSpPr>
        <p:sp>
          <p:nvSpPr>
            <p:cNvPr id="31" name="Bulle ronde 30"/>
            <p:cNvSpPr/>
            <p:nvPr/>
          </p:nvSpPr>
          <p:spPr>
            <a:xfrm>
              <a:off x="6231511" y="1600200"/>
              <a:ext cx="2682517" cy="1068019"/>
            </a:xfrm>
            <a:prstGeom prst="wedgeEllipseCallout">
              <a:avLst>
                <a:gd name="adj1" fmla="val -69068"/>
                <a:gd name="adj2" fmla="val 55251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6554700" y="1820065"/>
              <a:ext cx="2058939" cy="64647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A NAT </a:t>
              </a:r>
              <a:r>
                <a:rPr lang="fr-FR" dirty="0" err="1"/>
                <a:t>could</a:t>
              </a:r>
              <a:r>
                <a:rPr lang="fr-FR" dirty="0"/>
                <a:t> change</a:t>
              </a:r>
              <a:br>
                <a:rPr lang="fr-FR" dirty="0"/>
              </a:br>
              <a:r>
                <a:rPr lang="fr-FR" dirty="0" err="1"/>
                <a:t>addresses</a:t>
              </a:r>
              <a:r>
                <a:rPr lang="fr-FR" dirty="0"/>
                <a:t> and </a:t>
              </a:r>
              <a:br>
                <a:rPr lang="fr-FR" dirty="0"/>
              </a:br>
              <a:r>
                <a:rPr lang="fr-FR" dirty="0"/>
                <a:t>port </a:t>
              </a:r>
              <a:r>
                <a:rPr lang="fr-FR" dirty="0" err="1"/>
                <a:t>numbers</a:t>
              </a:r>
              <a:endParaRPr lang="fr-FR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0593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61"/>
    </mc:Choice>
    <mc:Fallback>
      <p:transition spd="slow" advTm="8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to </a:t>
            </a:r>
            <a:r>
              <a:rPr lang="fr-FR" dirty="0" err="1"/>
              <a:t>link</a:t>
            </a:r>
            <a:r>
              <a:rPr lang="fr-FR" dirty="0"/>
              <a:t> TCP </a:t>
            </a:r>
            <a:r>
              <a:rPr lang="fr-FR" dirty="0" err="1"/>
              <a:t>subflows</a:t>
            </a:r>
            <a:r>
              <a:rPr lang="fr-FR" dirty="0"/>
              <a:t> ?</a:t>
            </a:r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3445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7" y="3348994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3473449" y="4359746"/>
            <a:ext cx="2447922" cy="592137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289050" y="3483445"/>
            <a:ext cx="2192337" cy="4587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289050" y="3942232"/>
            <a:ext cx="2192337" cy="7175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913437" y="3942232"/>
            <a:ext cx="1854200" cy="7175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913437" y="3485032"/>
            <a:ext cx="1854200" cy="457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 rot="5400000">
            <a:off x="4399756" y="2263453"/>
            <a:ext cx="584200" cy="2443162"/>
            <a:chOff x="0" y="0"/>
            <a:chExt cx="368" cy="1538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1344240" y="1560078"/>
            <a:ext cx="6423397" cy="707886"/>
            <a:chOff x="1344240" y="1560078"/>
            <a:chExt cx="6423397" cy="707886"/>
          </a:xfrm>
        </p:grpSpPr>
        <p:cxnSp>
          <p:nvCxnSpPr>
            <p:cNvPr id="19" name="Connecteur droit avec flèche 18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3481387" y="1560078"/>
              <a:ext cx="3113402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 </a:t>
              </a:r>
              <a:r>
                <a:rPr lang="fr-FR" sz="2000" dirty="0" err="1"/>
                <a:t>Port</a:t>
              </a:r>
              <a:r>
                <a:rPr lang="fr-FR" sz="2000" baseline="-25000" dirty="0" err="1"/>
                <a:t>src</a:t>
              </a:r>
              <a:r>
                <a:rPr lang="fr-FR" sz="2000" dirty="0"/>
                <a:t>=</a:t>
              </a:r>
              <a:r>
                <a:rPr lang="fr-FR" sz="2000" b="1" dirty="0">
                  <a:solidFill>
                    <a:srgbClr val="0000FF"/>
                  </a:solidFill>
                </a:rPr>
                <a:t>1234</a:t>
              </a:r>
              <a:r>
                <a:rPr lang="fr-FR" sz="2000" dirty="0"/>
                <a:t>,Port</a:t>
              </a:r>
              <a:r>
                <a:rPr lang="fr-FR" sz="2000" baseline="-25000" dirty="0"/>
                <a:t>dst</a:t>
              </a:r>
              <a:r>
                <a:rPr lang="fr-FR" sz="2000" dirty="0"/>
                <a:t>=</a:t>
              </a:r>
              <a:r>
                <a:rPr lang="fr-FR" sz="2000" b="1" dirty="0">
                  <a:solidFill>
                    <a:srgbClr val="0000FF"/>
                  </a:solidFill>
                </a:rPr>
                <a:t>80</a:t>
              </a:r>
              <a:br>
                <a:rPr lang="fr-FR" sz="2000" b="1" dirty="0">
                  <a:solidFill>
                    <a:srgbClr val="0000FF"/>
                  </a:solidFill>
                </a:rPr>
              </a:br>
              <a:r>
                <a:rPr lang="fr-FR" sz="2000" dirty="0"/>
                <a:t>+MP_CAPABLE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1" name="Grouper 20"/>
          <p:cNvGrpSpPr/>
          <p:nvPr/>
        </p:nvGrpSpPr>
        <p:grpSpPr>
          <a:xfrm>
            <a:off x="1344240" y="2170600"/>
            <a:ext cx="6423397" cy="476768"/>
            <a:chOff x="1344240" y="2170600"/>
            <a:chExt cx="6423397" cy="476768"/>
          </a:xfrm>
        </p:grpSpPr>
        <p:cxnSp>
          <p:nvCxnSpPr>
            <p:cNvPr id="22" name="Connecteur droit avec flèche 21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2167314" y="2247258"/>
              <a:ext cx="4078552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SYN+ACK+MP_CAPABLE[</a:t>
              </a:r>
              <a:r>
                <a:rPr lang="fr-FR" sz="2000" dirty="0" err="1"/>
                <a:t>Token</a:t>
              </a:r>
              <a:r>
                <a:rPr lang="fr-FR" sz="2000" dirty="0"/>
                <a:t>=</a:t>
              </a:r>
              <a:r>
                <a:rPr lang="fr-FR" sz="2000" b="1" dirty="0">
                  <a:solidFill>
                    <a:srgbClr val="FF0000"/>
                  </a:solidFill>
                </a:rPr>
                <a:t>6543</a:t>
              </a:r>
              <a:r>
                <a:rPr lang="fr-FR" sz="2000" dirty="0"/>
                <a:t>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4" name="Grouper 23"/>
          <p:cNvGrpSpPr/>
          <p:nvPr/>
        </p:nvGrpSpPr>
        <p:grpSpPr>
          <a:xfrm>
            <a:off x="1347415" y="2538154"/>
            <a:ext cx="6880325" cy="400110"/>
            <a:chOff x="1347415" y="2538154"/>
            <a:chExt cx="6880325" cy="400110"/>
          </a:xfrm>
        </p:grpSpPr>
        <p:cxnSp>
          <p:nvCxnSpPr>
            <p:cNvPr id="25" name="Connecteur droit avec flèche 24"/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4625985" y="2538154"/>
              <a:ext cx="360175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ACK+MP_CAPABLE [</a:t>
              </a:r>
              <a:r>
                <a:rPr lang="fr-FR" sz="2000" dirty="0" err="1"/>
                <a:t>Token</a:t>
              </a:r>
              <a:r>
                <a:rPr lang="fr-FR" sz="2000" dirty="0"/>
                <a:t>=</a:t>
              </a:r>
              <a:r>
                <a:rPr lang="fr-FR" sz="2000" b="1" dirty="0">
                  <a:solidFill>
                    <a:srgbClr val="FF0000"/>
                  </a:solidFill>
                </a:rPr>
                <a:t>5678</a:t>
              </a:r>
              <a:r>
                <a:rPr lang="fr-FR" sz="2000" dirty="0"/>
                <a:t>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7" name="Grouper 26"/>
          <p:cNvGrpSpPr/>
          <p:nvPr/>
        </p:nvGrpSpPr>
        <p:grpSpPr>
          <a:xfrm>
            <a:off x="1288503" y="5370134"/>
            <a:ext cx="6423397" cy="707886"/>
            <a:chOff x="1288503" y="5173454"/>
            <a:chExt cx="6423397" cy="707886"/>
          </a:xfrm>
        </p:grpSpPr>
        <p:cxnSp>
          <p:nvCxnSpPr>
            <p:cNvPr id="28" name="Connecteur droit avec flèche 27"/>
            <p:cNvCxnSpPr/>
            <p:nvPr/>
          </p:nvCxnSpPr>
          <p:spPr>
            <a:xfrm>
              <a:off x="1288503" y="520106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2619692" y="5173454"/>
              <a:ext cx="311340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 </a:t>
              </a:r>
              <a:r>
                <a:rPr lang="fr-FR" sz="2000" dirty="0" err="1"/>
                <a:t>Port</a:t>
              </a:r>
              <a:r>
                <a:rPr lang="fr-FR" sz="2000" baseline="-25000" dirty="0" err="1"/>
                <a:t>src</a:t>
              </a:r>
              <a:r>
                <a:rPr lang="fr-FR" sz="2000" dirty="0"/>
                <a:t>=1235,Port</a:t>
              </a:r>
              <a:r>
                <a:rPr lang="fr-FR" sz="2000" baseline="-25000" dirty="0"/>
                <a:t>dst</a:t>
              </a:r>
              <a:r>
                <a:rPr lang="fr-FR" sz="2000" dirty="0"/>
                <a:t>=80</a:t>
              </a:r>
            </a:p>
            <a:p>
              <a:r>
                <a:rPr lang="fr-FR" sz="2000" dirty="0"/>
                <a:t>+MP_JOIN[</a:t>
              </a:r>
              <a:r>
                <a:rPr lang="fr-FR" sz="2000" dirty="0" err="1"/>
                <a:t>Token</a:t>
              </a:r>
              <a:r>
                <a:rPr lang="fr-FR" sz="2000" dirty="0"/>
                <a:t>=</a:t>
              </a:r>
              <a:r>
                <a:rPr lang="fr-FR" sz="2000" b="1" dirty="0">
                  <a:solidFill>
                    <a:srgbClr val="FF0000"/>
                  </a:solidFill>
                </a:rPr>
                <a:t>6543</a:t>
              </a:r>
              <a:r>
                <a:rPr lang="fr-FR" sz="2000" dirty="0"/>
                <a:t>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pic>
        <p:nvPicPr>
          <p:cNvPr id="30" name="Espace réservé du contenu 4" descr="mbo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7" b="-3087"/>
          <a:stretch>
            <a:fillRect/>
          </a:stretch>
        </p:blipFill>
        <p:spPr>
          <a:xfrm>
            <a:off x="3391346" y="3348994"/>
            <a:ext cx="2469278" cy="135800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3296" y="2868701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MyToken</a:t>
            </a:r>
            <a:r>
              <a:rPr lang="fr-FR" dirty="0"/>
              <a:t>=</a:t>
            </a:r>
            <a:r>
              <a:rPr lang="fr-FR" dirty="0">
                <a:solidFill>
                  <a:srgbClr val="FF0000"/>
                </a:solidFill>
              </a:rPr>
              <a:t>5678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23296" y="3176112"/>
            <a:ext cx="177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YourToken</a:t>
            </a:r>
            <a:r>
              <a:rPr lang="fr-FR" dirty="0"/>
              <a:t>=</a:t>
            </a:r>
            <a:r>
              <a:rPr lang="fr-FR" dirty="0">
                <a:solidFill>
                  <a:srgbClr val="FF0000"/>
                </a:solidFill>
              </a:rPr>
              <a:t>6543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365148" y="4339676"/>
            <a:ext cx="164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MyToken</a:t>
            </a:r>
            <a:r>
              <a:rPr lang="fr-FR" dirty="0"/>
              <a:t>=</a:t>
            </a:r>
            <a:r>
              <a:rPr lang="fr-FR" dirty="0">
                <a:solidFill>
                  <a:srgbClr val="FF0000"/>
                </a:solidFill>
              </a:rPr>
              <a:t>6543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365148" y="4647087"/>
            <a:ext cx="177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YourToken</a:t>
            </a:r>
            <a:r>
              <a:rPr lang="fr-FR" dirty="0"/>
              <a:t>=</a:t>
            </a:r>
            <a:r>
              <a:rPr lang="fr-FR" dirty="0">
                <a:solidFill>
                  <a:srgbClr val="FF0000"/>
                </a:solidFill>
              </a:rPr>
              <a:t>5678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76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60"/>
    </mc:Choice>
    <mc:Fallback>
      <p:transition spd="slow" advTm="9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32" grpId="0"/>
      <p:bldP spid="3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TCP </a:t>
            </a:r>
            <a:r>
              <a:rPr lang="fr-FR" dirty="0" err="1"/>
              <a:t>subflows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subflows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to a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connection</a:t>
            </a:r>
            <a:r>
              <a:rPr lang="fr-FR" dirty="0"/>
              <a:t> ?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 err="1"/>
              <a:t>At</a:t>
            </a:r>
            <a:r>
              <a:rPr lang="fr-FR" dirty="0"/>
              <a:t> least one of the </a:t>
            </a:r>
            <a:r>
              <a:rPr lang="fr-FR" dirty="0" err="1"/>
              <a:t>elements</a:t>
            </a:r>
            <a:r>
              <a:rPr lang="fr-FR" dirty="0"/>
              <a:t> of the four-</a:t>
            </a:r>
            <a:r>
              <a:rPr lang="fr-FR" dirty="0" err="1"/>
              <a:t>tuple</a:t>
            </a:r>
            <a:r>
              <a:rPr lang="fr-FR" dirty="0"/>
              <a:t> </a:t>
            </a:r>
            <a:r>
              <a:rPr lang="fr-FR" dirty="0" err="1"/>
              <a:t>needs</a:t>
            </a:r>
            <a:r>
              <a:rPr lang="fr-FR" dirty="0"/>
              <a:t> to </a:t>
            </a:r>
            <a:r>
              <a:rPr lang="fr-FR" dirty="0" err="1"/>
              <a:t>differ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subflows</a:t>
            </a:r>
            <a:endParaRPr lang="fr-FR" dirty="0"/>
          </a:p>
          <a:p>
            <a:pPr lvl="2"/>
            <a:r>
              <a:rPr lang="fr-FR" dirty="0"/>
              <a:t>Local IP </a:t>
            </a:r>
            <a:r>
              <a:rPr lang="fr-FR" dirty="0" err="1"/>
              <a:t>address</a:t>
            </a:r>
            <a:endParaRPr lang="fr-FR" dirty="0"/>
          </a:p>
          <a:p>
            <a:pPr lvl="2"/>
            <a:r>
              <a:rPr lang="fr-FR" dirty="0" err="1"/>
              <a:t>Remote</a:t>
            </a:r>
            <a:r>
              <a:rPr lang="fr-FR" dirty="0"/>
              <a:t> IP </a:t>
            </a:r>
            <a:r>
              <a:rPr lang="fr-FR" dirty="0" err="1"/>
              <a:t>address</a:t>
            </a:r>
            <a:endParaRPr lang="fr-FR" dirty="0"/>
          </a:p>
          <a:p>
            <a:pPr lvl="2"/>
            <a:r>
              <a:rPr lang="fr-FR" dirty="0"/>
              <a:t>Local port</a:t>
            </a:r>
          </a:p>
          <a:p>
            <a:pPr lvl="2"/>
            <a:r>
              <a:rPr lang="fr-FR" dirty="0" err="1"/>
              <a:t>Remote</a:t>
            </a:r>
            <a:r>
              <a:rPr lang="fr-FR" dirty="0"/>
              <a:t> port</a:t>
            </a:r>
          </a:p>
        </p:txBody>
      </p:sp>
    </p:spTree>
    <p:extLst>
      <p:ext uri="{BB962C8B-B14F-4D97-AF65-F5344CB8AC3E}">
        <p14:creationId xmlns:p14="http://schemas.microsoft.com/office/powerpoint/2010/main" val="93420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27"/>
    </mc:Choice>
    <mc:Fallback>
      <p:transition spd="slow" advTm="2052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27353"/>
          <a:lstStyle/>
          <a:p>
            <a:r>
              <a:rPr lang="en-US"/>
              <a:t>The TCP </a:t>
            </a:r>
            <a:r>
              <a:rPr lang="en-US" err="1"/>
              <a:t>bytestream</a:t>
            </a:r>
            <a:r>
              <a:rPr lang="en-US"/>
              <a:t> model</a:t>
            </a:r>
          </a:p>
        </p:txBody>
      </p:sp>
      <p:sp>
        <p:nvSpPr>
          <p:cNvPr id="36872" name="AutoShape 8"/>
          <p:cNvSpPr>
            <a:spLocks/>
          </p:cNvSpPr>
          <p:nvPr/>
        </p:nvSpPr>
        <p:spPr bwMode="auto">
          <a:xfrm rot="10800000" flipH="1">
            <a:off x="2947770" y="2040738"/>
            <a:ext cx="3568320" cy="483891"/>
          </a:xfrm>
          <a:custGeom>
            <a:avLst/>
            <a:gdLst/>
            <a:ahLst/>
            <a:cxnLst/>
            <a:rect l="0" t="0" r="r" b="b"/>
            <a:pathLst>
              <a:path w="21183" h="21600">
                <a:moveTo>
                  <a:pt x="50" y="0"/>
                </a:moveTo>
                <a:lnTo>
                  <a:pt x="19777" y="97"/>
                </a:lnTo>
                <a:cubicBezTo>
                  <a:pt x="21170" y="909"/>
                  <a:pt x="21111" y="6946"/>
                  <a:pt x="21150" y="10530"/>
                </a:cubicBezTo>
                <a:cubicBezTo>
                  <a:pt x="21189" y="14114"/>
                  <a:pt x="21390" y="19584"/>
                  <a:pt x="20012" y="21600"/>
                </a:cubicBezTo>
                <a:lnTo>
                  <a:pt x="61" y="21561"/>
                </a:lnTo>
                <a:cubicBezTo>
                  <a:pt x="1413" y="20219"/>
                  <a:pt x="-58" y="14500"/>
                  <a:pt x="22" y="10530"/>
                </a:cubicBezTo>
                <a:cubicBezTo>
                  <a:pt x="-210" y="6534"/>
                  <a:pt x="1469" y="1348"/>
                  <a:pt x="50" y="0"/>
                </a:cubicBezTo>
                <a:close/>
                <a:moveTo>
                  <a:pt x="50" y="0"/>
                </a:moveTo>
              </a:path>
            </a:pathLst>
          </a:custGeom>
          <a:solidFill>
            <a:srgbClr val="B9CDE5">
              <a:alpha val="39999"/>
            </a:srgbClr>
          </a:solidFill>
          <a:ln w="25400">
            <a:solidFill>
              <a:srgbClr val="95B3D7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6873" name="Oval 9"/>
          <p:cNvSpPr>
            <a:spLocks/>
          </p:cNvSpPr>
          <p:nvPr/>
        </p:nvSpPr>
        <p:spPr bwMode="auto">
          <a:xfrm rot="5400000" flipH="1">
            <a:off x="2738815" y="2163163"/>
            <a:ext cx="483891" cy="241920"/>
          </a:xfrm>
          <a:prstGeom prst="ellipse">
            <a:avLst/>
          </a:prstGeom>
          <a:solidFill>
            <a:srgbClr val="6792C5"/>
          </a:solidFill>
          <a:ln w="19050">
            <a:solidFill>
              <a:srgbClr val="95B3D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6874" name="AutoShape 10"/>
          <p:cNvSpPr>
            <a:spLocks/>
          </p:cNvSpPr>
          <p:nvPr/>
        </p:nvSpPr>
        <p:spPr bwMode="auto">
          <a:xfrm>
            <a:off x="1189529" y="1921205"/>
            <a:ext cx="1152000" cy="115212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6875" name="Rectangle 11"/>
          <p:cNvSpPr>
            <a:spLocks/>
          </p:cNvSpPr>
          <p:nvPr/>
        </p:nvSpPr>
        <p:spPr bwMode="auto">
          <a:xfrm>
            <a:off x="1477529" y="1944247"/>
            <a:ext cx="6085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Client</a:t>
            </a:r>
          </a:p>
        </p:txBody>
      </p:sp>
      <p:sp>
        <p:nvSpPr>
          <p:cNvPr id="36876" name="AutoShape 12"/>
          <p:cNvSpPr>
            <a:spLocks/>
          </p:cNvSpPr>
          <p:nvPr/>
        </p:nvSpPr>
        <p:spPr bwMode="auto">
          <a:xfrm>
            <a:off x="6891929" y="1829035"/>
            <a:ext cx="1152000" cy="115212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6877" name="Rectangle 13"/>
          <p:cNvSpPr>
            <a:spLocks/>
          </p:cNvSpPr>
          <p:nvPr/>
        </p:nvSpPr>
        <p:spPr bwMode="auto">
          <a:xfrm>
            <a:off x="7099289" y="1944247"/>
            <a:ext cx="656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Server</a:t>
            </a:r>
          </a:p>
        </p:txBody>
      </p:sp>
      <p:sp>
        <p:nvSpPr>
          <p:cNvPr id="36878" name="AutoShape 14"/>
          <p:cNvSpPr>
            <a:spLocks/>
          </p:cNvSpPr>
          <p:nvPr/>
        </p:nvSpPr>
        <p:spPr bwMode="auto">
          <a:xfrm rot="10800000" flipH="1">
            <a:off x="2970810" y="2647041"/>
            <a:ext cx="3602880" cy="488212"/>
          </a:xfrm>
          <a:custGeom>
            <a:avLst/>
            <a:gdLst/>
            <a:ahLst/>
            <a:cxnLst/>
            <a:rect l="0" t="0" r="r" b="b"/>
            <a:pathLst>
              <a:path w="21184" h="21600">
                <a:moveTo>
                  <a:pt x="249" y="0"/>
                </a:moveTo>
                <a:lnTo>
                  <a:pt x="19792" y="96"/>
                </a:lnTo>
                <a:cubicBezTo>
                  <a:pt x="21172" y="899"/>
                  <a:pt x="21113" y="6869"/>
                  <a:pt x="21152" y="10412"/>
                </a:cubicBezTo>
                <a:cubicBezTo>
                  <a:pt x="21191" y="13956"/>
                  <a:pt x="21390" y="19365"/>
                  <a:pt x="20024" y="21358"/>
                </a:cubicBezTo>
                <a:lnTo>
                  <a:pt x="20" y="21600"/>
                </a:lnTo>
                <a:cubicBezTo>
                  <a:pt x="1359" y="20272"/>
                  <a:pt x="-60" y="14846"/>
                  <a:pt x="20" y="10921"/>
                </a:cubicBezTo>
                <a:cubicBezTo>
                  <a:pt x="-210" y="6970"/>
                  <a:pt x="1655" y="1333"/>
                  <a:pt x="249" y="0"/>
                </a:cubicBezTo>
                <a:close/>
                <a:moveTo>
                  <a:pt x="249" y="0"/>
                </a:moveTo>
              </a:path>
            </a:pathLst>
          </a:custGeom>
          <a:solidFill>
            <a:srgbClr val="CADBFE"/>
          </a:solidFill>
          <a:ln w="25400">
            <a:solidFill>
              <a:srgbClr val="95B3D7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6879" name="Oval 15"/>
          <p:cNvSpPr>
            <a:spLocks/>
          </p:cNvSpPr>
          <p:nvPr/>
        </p:nvSpPr>
        <p:spPr bwMode="auto">
          <a:xfrm rot="5400000" flipH="1">
            <a:off x="6195719" y="2718923"/>
            <a:ext cx="483891" cy="328606"/>
          </a:xfrm>
          <a:prstGeom prst="ellipse">
            <a:avLst/>
          </a:prstGeom>
          <a:solidFill>
            <a:srgbClr val="6792C5"/>
          </a:solidFill>
          <a:ln w="19050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6880" name="Oval 16"/>
          <p:cNvSpPr>
            <a:spLocks/>
          </p:cNvSpPr>
          <p:nvPr/>
        </p:nvSpPr>
        <p:spPr bwMode="auto">
          <a:xfrm rot="5400000" flipH="1">
            <a:off x="2792115" y="2706821"/>
            <a:ext cx="499723" cy="368640"/>
          </a:xfrm>
          <a:prstGeom prst="ellipse">
            <a:avLst/>
          </a:prstGeom>
          <a:solidFill>
            <a:srgbClr val="CADBFE"/>
          </a:solidFill>
          <a:ln w="19050">
            <a:solidFill>
              <a:schemeClr val="tx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6881" name="Rectangle 17"/>
          <p:cNvSpPr>
            <a:spLocks/>
          </p:cNvSpPr>
          <p:nvPr/>
        </p:nvSpPr>
        <p:spPr bwMode="auto">
          <a:xfrm>
            <a:off x="3424409" y="2070980"/>
            <a:ext cx="16972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ABCDEF...111232</a:t>
            </a: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 flipH="1">
            <a:off x="5428889" y="2289883"/>
            <a:ext cx="93312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3009689" y="2877465"/>
            <a:ext cx="460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884" name="Rectangle 20"/>
          <p:cNvSpPr>
            <a:spLocks/>
          </p:cNvSpPr>
          <p:nvPr/>
        </p:nvSpPr>
        <p:spPr bwMode="auto">
          <a:xfrm>
            <a:off x="3551129" y="2681604"/>
            <a:ext cx="17070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0988989 ... XYZZ</a:t>
            </a:r>
          </a:p>
        </p:txBody>
      </p:sp>
      <p:pic>
        <p:nvPicPr>
          <p:cNvPr id="3688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49" y="4916719"/>
            <a:ext cx="403200" cy="84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49" y="4916719"/>
            <a:ext cx="403200" cy="84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7" name="Line 23"/>
          <p:cNvSpPr>
            <a:spLocks noChangeShapeType="1"/>
          </p:cNvSpPr>
          <p:nvPr/>
        </p:nvSpPr>
        <p:spPr bwMode="auto">
          <a:xfrm>
            <a:off x="2111129" y="5112580"/>
            <a:ext cx="1589760" cy="31107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888" name="Rectangle 24"/>
          <p:cNvSpPr>
            <a:spLocks/>
          </p:cNvSpPr>
          <p:nvPr/>
        </p:nvSpPr>
        <p:spPr bwMode="auto">
          <a:xfrm>
            <a:off x="2191769" y="4490434"/>
            <a:ext cx="880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IP:1.2.3.4</a:t>
            </a:r>
          </a:p>
        </p:txBody>
      </p:sp>
      <p:sp>
        <p:nvSpPr>
          <p:cNvPr id="36889" name="Rectangle 25"/>
          <p:cNvSpPr>
            <a:spLocks/>
          </p:cNvSpPr>
          <p:nvPr/>
        </p:nvSpPr>
        <p:spPr bwMode="auto">
          <a:xfrm>
            <a:off x="5876729" y="4490434"/>
            <a:ext cx="880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IP:4.5.6.7</a:t>
            </a:r>
          </a:p>
        </p:txBody>
      </p:sp>
      <p:pic>
        <p:nvPicPr>
          <p:cNvPr id="3689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569" y="4133277"/>
            <a:ext cx="1935360" cy="145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1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9" y="4167841"/>
            <a:ext cx="1972800" cy="157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2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169" y="3971981"/>
            <a:ext cx="737280" cy="61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3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69" y="5124102"/>
            <a:ext cx="737280" cy="61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4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89" y="3971981"/>
            <a:ext cx="737280" cy="61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5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49" y="5124102"/>
            <a:ext cx="737280" cy="61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6" name="Line 32"/>
          <p:cNvSpPr>
            <a:spLocks noChangeShapeType="1"/>
          </p:cNvSpPr>
          <p:nvPr/>
        </p:nvSpPr>
        <p:spPr bwMode="auto">
          <a:xfrm rot="10800000" flipH="1">
            <a:off x="5613209" y="5112580"/>
            <a:ext cx="1428480" cy="334115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897" name="Line 33"/>
          <p:cNvSpPr>
            <a:spLocks noChangeShapeType="1"/>
          </p:cNvSpPr>
          <p:nvPr/>
        </p:nvSpPr>
        <p:spPr bwMode="auto">
          <a:xfrm rot="10800000" flipH="1">
            <a:off x="4299929" y="5469737"/>
            <a:ext cx="817920" cy="34564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898" name="Line 34"/>
          <p:cNvSpPr>
            <a:spLocks noChangeShapeType="1"/>
          </p:cNvSpPr>
          <p:nvPr/>
        </p:nvSpPr>
        <p:spPr bwMode="auto">
          <a:xfrm>
            <a:off x="4150169" y="4294574"/>
            <a:ext cx="806400" cy="10082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899" name="Line 35"/>
          <p:cNvSpPr>
            <a:spLocks noChangeShapeType="1"/>
          </p:cNvSpPr>
          <p:nvPr/>
        </p:nvSpPr>
        <p:spPr bwMode="auto">
          <a:xfrm>
            <a:off x="3908249" y="4478913"/>
            <a:ext cx="57600" cy="725836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900" name="Line 36"/>
          <p:cNvSpPr>
            <a:spLocks noChangeShapeType="1"/>
          </p:cNvSpPr>
          <p:nvPr/>
        </p:nvSpPr>
        <p:spPr bwMode="auto">
          <a:xfrm>
            <a:off x="5302169" y="4478913"/>
            <a:ext cx="57600" cy="725836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901" name="Line 37"/>
          <p:cNvSpPr>
            <a:spLocks noChangeShapeType="1"/>
          </p:cNvSpPr>
          <p:nvPr/>
        </p:nvSpPr>
        <p:spPr bwMode="auto">
          <a:xfrm rot="10800000">
            <a:off x="2111129" y="4916719"/>
            <a:ext cx="1601280" cy="345636"/>
          </a:xfrm>
          <a:prstGeom prst="line">
            <a:avLst/>
          </a:prstGeom>
          <a:noFill/>
          <a:ln w="88900">
            <a:solidFill>
              <a:srgbClr val="0044FE"/>
            </a:solidFill>
            <a:prstDash val="sysDot"/>
            <a:round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902" name="Line 38"/>
          <p:cNvSpPr>
            <a:spLocks noChangeShapeType="1"/>
          </p:cNvSpPr>
          <p:nvPr/>
        </p:nvSpPr>
        <p:spPr bwMode="auto">
          <a:xfrm flipH="1">
            <a:off x="4276889" y="5170186"/>
            <a:ext cx="979200" cy="115212"/>
          </a:xfrm>
          <a:prstGeom prst="line">
            <a:avLst/>
          </a:prstGeom>
          <a:noFill/>
          <a:ln w="88900">
            <a:solidFill>
              <a:srgbClr val="0044FE"/>
            </a:solidFill>
            <a:prstDash val="sysDot"/>
            <a:round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903" name="Line 39"/>
          <p:cNvSpPr>
            <a:spLocks noChangeShapeType="1"/>
          </p:cNvSpPr>
          <p:nvPr/>
        </p:nvSpPr>
        <p:spPr bwMode="auto">
          <a:xfrm flipH="1">
            <a:off x="5613209" y="4893677"/>
            <a:ext cx="1359360" cy="299551"/>
          </a:xfrm>
          <a:prstGeom prst="line">
            <a:avLst/>
          </a:prstGeom>
          <a:noFill/>
          <a:ln w="88900">
            <a:solidFill>
              <a:srgbClr val="0044FE"/>
            </a:solidFill>
            <a:prstDash val="sysDot"/>
            <a:round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904" name="Line 40"/>
          <p:cNvSpPr>
            <a:spLocks noChangeShapeType="1"/>
          </p:cNvSpPr>
          <p:nvPr/>
        </p:nvSpPr>
        <p:spPr bwMode="auto">
          <a:xfrm>
            <a:off x="4023449" y="4490434"/>
            <a:ext cx="34560" cy="599103"/>
          </a:xfrm>
          <a:prstGeom prst="line">
            <a:avLst/>
          </a:prstGeom>
          <a:noFill/>
          <a:ln w="88900">
            <a:solidFill>
              <a:srgbClr val="0044FE"/>
            </a:solidFill>
            <a:prstDash val="sysDot"/>
            <a:round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905" name="Line 41"/>
          <p:cNvSpPr>
            <a:spLocks noChangeShapeType="1"/>
          </p:cNvSpPr>
          <p:nvPr/>
        </p:nvSpPr>
        <p:spPr bwMode="auto">
          <a:xfrm flipH="1">
            <a:off x="4334489" y="4064150"/>
            <a:ext cx="679680" cy="23042"/>
          </a:xfrm>
          <a:prstGeom prst="line">
            <a:avLst/>
          </a:prstGeom>
          <a:noFill/>
          <a:ln w="88900">
            <a:solidFill>
              <a:srgbClr val="0044FE"/>
            </a:solidFill>
            <a:prstDash val="sysDot"/>
            <a:round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906" name="Line 42"/>
          <p:cNvSpPr>
            <a:spLocks noChangeShapeType="1"/>
          </p:cNvSpPr>
          <p:nvPr/>
        </p:nvSpPr>
        <p:spPr bwMode="auto">
          <a:xfrm rot="10800000">
            <a:off x="5555609" y="4087192"/>
            <a:ext cx="46080" cy="967782"/>
          </a:xfrm>
          <a:prstGeom prst="line">
            <a:avLst/>
          </a:prstGeom>
          <a:noFill/>
          <a:ln w="88900">
            <a:solidFill>
              <a:srgbClr val="0044FE"/>
            </a:solidFill>
            <a:prstDash val="sysDot"/>
            <a:round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9" name="Interdiction 38"/>
          <p:cNvSpPr/>
          <p:nvPr/>
        </p:nvSpPr>
        <p:spPr>
          <a:xfrm>
            <a:off x="4542614" y="5340626"/>
            <a:ext cx="310275" cy="327351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009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12"/>
    </mc:Choice>
    <mc:Fallback>
      <p:transition spd="slow" advTm="76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01" grpId="0" animBg="1"/>
      <p:bldP spid="36902" grpId="0" animBg="1"/>
      <p:bldP spid="36902" grpId="1" animBg="1"/>
      <p:bldP spid="36903" grpId="0" animBg="1"/>
      <p:bldP spid="36904" grpId="0" animBg="1"/>
      <p:bldP spid="36905" grpId="0" animBg="1"/>
      <p:bldP spid="36906" grpId="0" animBg="1"/>
      <p:bldP spid="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1697" y="274638"/>
            <a:ext cx="8229600" cy="1143000"/>
          </a:xfrm>
        </p:spPr>
        <p:txBody>
          <a:bodyPr/>
          <a:lstStyle/>
          <a:p>
            <a:r>
              <a:rPr lang="fr-FR" dirty="0" err="1"/>
              <a:t>Subflow</a:t>
            </a:r>
            <a:r>
              <a:rPr lang="fr-FR" dirty="0"/>
              <a:t> </a:t>
            </a:r>
            <a:r>
              <a:rPr lang="fr-FR" dirty="0" err="1"/>
              <a:t>agility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2" y="1600200"/>
            <a:ext cx="8229600" cy="4525963"/>
          </a:xfrm>
        </p:spPr>
        <p:txBody>
          <a:bodyPr/>
          <a:lstStyle/>
          <a:p>
            <a:r>
              <a:rPr lang="fr-FR" dirty="0" err="1"/>
              <a:t>Multipath</a:t>
            </a:r>
            <a:r>
              <a:rPr lang="fr-FR" dirty="0"/>
              <a:t> TCP supports 	</a:t>
            </a:r>
          </a:p>
          <a:p>
            <a:pPr lvl="1"/>
            <a:r>
              <a:rPr lang="fr-FR" dirty="0"/>
              <a:t>addition of </a:t>
            </a:r>
            <a:r>
              <a:rPr lang="fr-FR" dirty="0" err="1"/>
              <a:t>subflows</a:t>
            </a:r>
            <a:endParaRPr lang="fr-FR" dirty="0"/>
          </a:p>
          <a:p>
            <a:pPr lvl="1"/>
            <a:r>
              <a:rPr lang="fr-FR" dirty="0" err="1"/>
              <a:t>removal</a:t>
            </a:r>
            <a:r>
              <a:rPr lang="fr-FR" dirty="0"/>
              <a:t> of </a:t>
            </a:r>
            <a:r>
              <a:rPr lang="fr-FR" dirty="0" err="1"/>
              <a:t>subflows</a:t>
            </a:r>
            <a:endParaRPr lang="fr-FR" dirty="0"/>
          </a:p>
          <a:p>
            <a:endParaRPr lang="fr-FR" dirty="0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3" y="4362977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40" y="4394889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3532620" y="5098794"/>
            <a:ext cx="2439984" cy="440520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354553" y="4597106"/>
            <a:ext cx="2178067" cy="22465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354553" y="4821764"/>
            <a:ext cx="217806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964693" y="4821764"/>
            <a:ext cx="186844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978940" y="4597106"/>
            <a:ext cx="1854200" cy="22465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 rot="5400000">
            <a:off x="4526757" y="3498172"/>
            <a:ext cx="469138" cy="2428872"/>
            <a:chOff x="0" y="0"/>
            <a:chExt cx="368" cy="1538"/>
          </a:xfrm>
        </p:grpSpPr>
        <p:sp>
          <p:nvSpPr>
            <p:cNvPr id="16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8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36" name="Double flèche horizontale 35"/>
          <p:cNvSpPr/>
          <p:nvPr/>
        </p:nvSpPr>
        <p:spPr>
          <a:xfrm>
            <a:off x="1409743" y="3803319"/>
            <a:ext cx="6592686" cy="277826"/>
          </a:xfrm>
          <a:prstGeom prst="left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Double flèche horizontale 36"/>
          <p:cNvSpPr/>
          <p:nvPr/>
        </p:nvSpPr>
        <p:spPr>
          <a:xfrm>
            <a:off x="1409743" y="5788884"/>
            <a:ext cx="6592686" cy="277826"/>
          </a:xfrm>
          <a:prstGeom prst="left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Double flèche horizontale 37"/>
          <p:cNvSpPr/>
          <p:nvPr/>
        </p:nvSpPr>
        <p:spPr>
          <a:xfrm>
            <a:off x="1406925" y="3421360"/>
            <a:ext cx="6592686" cy="277826"/>
          </a:xfrm>
          <a:prstGeom prst="left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855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09"/>
    </mc:Choice>
    <mc:Fallback>
      <p:transition spd="slow" advTm="95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7" grpId="0" animBg="1"/>
      <p:bldP spid="37" grpId="1" animBg="1"/>
      <p:bldP spid="3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protocol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Control plane</a:t>
            </a:r>
          </a:p>
          <a:p>
            <a:pPr lvl="1"/>
            <a:r>
              <a:rPr lang="fr-FR" dirty="0"/>
              <a:t>How to manage a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connection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uses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paths</a:t>
            </a:r>
            <a:r>
              <a:rPr lang="fr-FR" dirty="0"/>
              <a:t> ?</a:t>
            </a:r>
          </a:p>
          <a:p>
            <a:r>
              <a:rPr lang="fr-FR" b="1" dirty="0">
                <a:solidFill>
                  <a:srgbClr val="FF0000"/>
                </a:solidFill>
              </a:rPr>
              <a:t>Data plane</a:t>
            </a:r>
          </a:p>
          <a:p>
            <a:pPr lvl="1"/>
            <a:r>
              <a:rPr lang="fr-FR" dirty="0"/>
              <a:t>How to transport data ?</a:t>
            </a:r>
            <a:br>
              <a:rPr lang="fr-FR" dirty="0"/>
            </a:br>
            <a:endParaRPr lang="fr-FR" dirty="0"/>
          </a:p>
          <a:p>
            <a:r>
              <a:rPr lang="fr-FR" dirty="0"/>
              <a:t>	Congestion control</a:t>
            </a:r>
          </a:p>
          <a:p>
            <a:pPr lvl="1"/>
            <a:r>
              <a:rPr lang="fr-FR" dirty="0"/>
              <a:t>How to control congestion over multiple </a:t>
            </a:r>
            <a:r>
              <a:rPr lang="fr-FR" dirty="0" err="1"/>
              <a:t>paths</a:t>
            </a:r>
            <a:r>
              <a:rPr lang="fr-FR" dirty="0"/>
              <a:t> ?</a:t>
            </a:r>
          </a:p>
          <a:p>
            <a:pPr lvl="1"/>
            <a:endParaRPr lang="fr-FR" dirty="0"/>
          </a:p>
        </p:txBody>
      </p:sp>
      <p:sp>
        <p:nvSpPr>
          <p:cNvPr id="5" name="Flèche vers la droite 4"/>
          <p:cNvSpPr/>
          <p:nvPr/>
        </p:nvSpPr>
        <p:spPr>
          <a:xfrm>
            <a:off x="145785" y="3369983"/>
            <a:ext cx="622830" cy="146532"/>
          </a:xfrm>
          <a:prstGeom prst="rightArrow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6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34"/>
    </mc:Choice>
    <mc:Fallback>
      <p:transition spd="slow" advTm="32434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to </a:t>
            </a:r>
            <a:r>
              <a:rPr lang="fr-FR" dirty="0" err="1"/>
              <a:t>transfer</a:t>
            </a:r>
            <a:r>
              <a:rPr lang="fr-FR" dirty="0"/>
              <a:t> data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8" y="3340412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445" y="3372324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3411925" y="4076229"/>
            <a:ext cx="2439984" cy="440520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233858" y="3574541"/>
            <a:ext cx="2178067" cy="22465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233858" y="3799199"/>
            <a:ext cx="217806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843998" y="3799199"/>
            <a:ext cx="186844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858245" y="3574541"/>
            <a:ext cx="1854200" cy="22465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 rot="5400000">
            <a:off x="4406062" y="2475607"/>
            <a:ext cx="469138" cy="2428872"/>
            <a:chOff x="0" y="0"/>
            <a:chExt cx="368" cy="1538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8" name="Double flèche horizontale 17"/>
          <p:cNvSpPr/>
          <p:nvPr/>
        </p:nvSpPr>
        <p:spPr>
          <a:xfrm>
            <a:off x="1233858" y="3094498"/>
            <a:ext cx="6592686" cy="277826"/>
          </a:xfrm>
          <a:prstGeom prst="left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Double flèche horizontale 18"/>
          <p:cNvSpPr/>
          <p:nvPr/>
        </p:nvSpPr>
        <p:spPr>
          <a:xfrm>
            <a:off x="1289048" y="4488493"/>
            <a:ext cx="6592686" cy="277826"/>
          </a:xfrm>
          <a:prstGeom prst="left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r 19"/>
          <p:cNvGrpSpPr/>
          <p:nvPr/>
        </p:nvGrpSpPr>
        <p:grpSpPr>
          <a:xfrm>
            <a:off x="1289050" y="1549458"/>
            <a:ext cx="6423397" cy="426186"/>
            <a:chOff x="1344240" y="1560078"/>
            <a:chExt cx="6423397" cy="426186"/>
          </a:xfrm>
        </p:grpSpPr>
        <p:cxnSp>
          <p:nvCxnSpPr>
            <p:cNvPr id="21" name="Connecteur droit avec flèche 20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3481387" y="1560078"/>
              <a:ext cx="145755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seq</a:t>
              </a:r>
              <a:r>
                <a:rPr lang="fr-FR" sz="2000" dirty="0"/>
                <a:t>=123,"a"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1233857" y="4794445"/>
            <a:ext cx="6423397" cy="400110"/>
            <a:chOff x="1288503" y="5173454"/>
            <a:chExt cx="6423397" cy="400110"/>
          </a:xfrm>
        </p:grpSpPr>
        <p:cxnSp>
          <p:nvCxnSpPr>
            <p:cNvPr id="24" name="Connecteur droit avec flèche 23"/>
            <p:cNvCxnSpPr/>
            <p:nvPr/>
          </p:nvCxnSpPr>
          <p:spPr>
            <a:xfrm>
              <a:off x="1288503" y="520106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2619692" y="5173454"/>
              <a:ext cx="146944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seq</a:t>
              </a:r>
              <a:r>
                <a:rPr lang="fr-FR" sz="2000" dirty="0"/>
                <a:t>=124,"b"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2" name="Grouper 31"/>
          <p:cNvGrpSpPr/>
          <p:nvPr/>
        </p:nvGrpSpPr>
        <p:grpSpPr>
          <a:xfrm>
            <a:off x="1344240" y="2371248"/>
            <a:ext cx="6423397" cy="426186"/>
            <a:chOff x="1344240" y="1560078"/>
            <a:chExt cx="6423397" cy="426186"/>
          </a:xfrm>
        </p:grpSpPr>
        <p:cxnSp>
          <p:nvCxnSpPr>
            <p:cNvPr id="33" name="Connecteur droit avec flèche 32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3481387" y="1560078"/>
              <a:ext cx="144314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seq</a:t>
              </a:r>
              <a:r>
                <a:rPr lang="fr-FR" sz="2000" dirty="0"/>
                <a:t>=125,"c"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5" name="Grouper 34"/>
          <p:cNvGrpSpPr/>
          <p:nvPr/>
        </p:nvGrpSpPr>
        <p:grpSpPr>
          <a:xfrm>
            <a:off x="1289048" y="5598651"/>
            <a:ext cx="6423397" cy="400110"/>
            <a:chOff x="1288503" y="5173454"/>
            <a:chExt cx="6423397" cy="400110"/>
          </a:xfrm>
        </p:grpSpPr>
        <p:cxnSp>
          <p:nvCxnSpPr>
            <p:cNvPr id="36" name="Connecteur droit avec flèche 35"/>
            <p:cNvCxnSpPr/>
            <p:nvPr/>
          </p:nvCxnSpPr>
          <p:spPr>
            <a:xfrm>
              <a:off x="1288503" y="520106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2619692" y="5173454"/>
              <a:ext cx="146944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seq</a:t>
              </a:r>
              <a:r>
                <a:rPr lang="fr-FR" sz="2000" dirty="0"/>
                <a:t>=126,"d"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8" name="Grouper 37"/>
          <p:cNvGrpSpPr/>
          <p:nvPr/>
        </p:nvGrpSpPr>
        <p:grpSpPr>
          <a:xfrm>
            <a:off x="1289050" y="2074652"/>
            <a:ext cx="6478588" cy="400110"/>
            <a:chOff x="1344240" y="2074652"/>
            <a:chExt cx="6423397" cy="660080"/>
          </a:xfrm>
        </p:grpSpPr>
        <p:cxnSp>
          <p:nvCxnSpPr>
            <p:cNvPr id="39" name="Connecteur droit avec flèche 38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2167314" y="2074652"/>
              <a:ext cx="1041341" cy="66008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ack</a:t>
              </a:r>
              <a:r>
                <a:rPr lang="fr-FR" sz="2000" dirty="0"/>
                <a:t>=124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3" name="Grouper 42"/>
          <p:cNvGrpSpPr/>
          <p:nvPr/>
        </p:nvGrpSpPr>
        <p:grpSpPr>
          <a:xfrm>
            <a:off x="1233858" y="2784910"/>
            <a:ext cx="6478588" cy="400110"/>
            <a:chOff x="1233858" y="2784910"/>
            <a:chExt cx="6478588" cy="400110"/>
          </a:xfrm>
        </p:grpSpPr>
        <p:cxnSp>
          <p:nvCxnSpPr>
            <p:cNvPr id="41" name="Connecteur droit avec flèche 40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2095094" y="2784910"/>
              <a:ext cx="105028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ack</a:t>
              </a:r>
              <a:r>
                <a:rPr lang="fr-FR" sz="2000" dirty="0"/>
                <a:t>=126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4" name="Grouper 43"/>
          <p:cNvGrpSpPr/>
          <p:nvPr/>
        </p:nvGrpSpPr>
        <p:grpSpPr>
          <a:xfrm>
            <a:off x="1151061" y="5152926"/>
            <a:ext cx="6478588" cy="400110"/>
            <a:chOff x="1233858" y="2784910"/>
            <a:chExt cx="6478588" cy="400110"/>
          </a:xfrm>
        </p:grpSpPr>
        <p:cxnSp>
          <p:nvCxnSpPr>
            <p:cNvPr id="45" name="Connecteur droit avec flèche 44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2095094" y="2784910"/>
              <a:ext cx="105028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ack</a:t>
              </a:r>
              <a:r>
                <a:rPr lang="fr-FR" sz="2000" dirty="0"/>
                <a:t>=125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9" name="Grouper 48"/>
          <p:cNvGrpSpPr/>
          <p:nvPr/>
        </p:nvGrpSpPr>
        <p:grpSpPr>
          <a:xfrm>
            <a:off x="1199784" y="5951976"/>
            <a:ext cx="6478588" cy="400110"/>
            <a:chOff x="1254976" y="6429857"/>
            <a:chExt cx="6478588" cy="400110"/>
          </a:xfrm>
        </p:grpSpPr>
        <p:cxnSp>
          <p:nvCxnSpPr>
            <p:cNvPr id="47" name="Connecteur droit avec flèche 46"/>
            <p:cNvCxnSpPr/>
            <p:nvPr/>
          </p:nvCxnSpPr>
          <p:spPr>
            <a:xfrm flipH="1">
              <a:off x="1254976" y="6476642"/>
              <a:ext cx="6478588" cy="23843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>
              <a:off x="1827091" y="6429857"/>
              <a:ext cx="105028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ack</a:t>
              </a:r>
              <a:r>
                <a:rPr lang="fr-FR" sz="2000" dirty="0"/>
                <a:t>=127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657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73"/>
    </mc:Choice>
    <mc:Fallback>
      <p:transition spd="slow" advTm="44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How to </a:t>
            </a:r>
            <a:r>
              <a:rPr lang="fr-FR" dirty="0" err="1"/>
              <a:t>transfer</a:t>
            </a:r>
            <a:r>
              <a:rPr lang="fr-FR" dirty="0"/>
              <a:t> data </a:t>
            </a:r>
            <a:br>
              <a:rPr lang="fr-FR" dirty="0"/>
            </a:br>
            <a:r>
              <a:rPr lang="fr-FR" dirty="0"/>
              <a:t>in </a:t>
            </a:r>
            <a:r>
              <a:rPr lang="fr-FR" dirty="0" err="1"/>
              <a:t>today's</a:t>
            </a:r>
            <a:r>
              <a:rPr lang="fr-FR" dirty="0"/>
              <a:t> Internet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8" y="3340412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445" y="3372324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3411925" y="4076229"/>
            <a:ext cx="2439984" cy="440520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233858" y="3574541"/>
            <a:ext cx="2178067" cy="22465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233858" y="3799199"/>
            <a:ext cx="217806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843998" y="3799199"/>
            <a:ext cx="186844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858245" y="3574541"/>
            <a:ext cx="1854200" cy="22465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 rot="5400000">
            <a:off x="4406062" y="2475607"/>
            <a:ext cx="469138" cy="2428872"/>
            <a:chOff x="0" y="0"/>
            <a:chExt cx="368" cy="1538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8" name="Double flèche horizontale 17"/>
          <p:cNvSpPr/>
          <p:nvPr/>
        </p:nvSpPr>
        <p:spPr>
          <a:xfrm>
            <a:off x="1233858" y="3094498"/>
            <a:ext cx="6592686" cy="277826"/>
          </a:xfrm>
          <a:prstGeom prst="left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Double flèche horizontale 18"/>
          <p:cNvSpPr/>
          <p:nvPr/>
        </p:nvSpPr>
        <p:spPr>
          <a:xfrm>
            <a:off x="1289048" y="4488493"/>
            <a:ext cx="6592686" cy="277826"/>
          </a:xfrm>
          <a:prstGeom prst="left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r 19"/>
          <p:cNvGrpSpPr/>
          <p:nvPr/>
        </p:nvGrpSpPr>
        <p:grpSpPr>
          <a:xfrm>
            <a:off x="1289050" y="1549458"/>
            <a:ext cx="6423397" cy="426186"/>
            <a:chOff x="1344240" y="1560078"/>
            <a:chExt cx="6423397" cy="426186"/>
          </a:xfrm>
        </p:grpSpPr>
        <p:cxnSp>
          <p:nvCxnSpPr>
            <p:cNvPr id="21" name="Connecteur droit avec flèche 20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3481387" y="1560078"/>
              <a:ext cx="145755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seq</a:t>
              </a:r>
              <a:r>
                <a:rPr lang="fr-FR" sz="2000" dirty="0"/>
                <a:t>=123,"a"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1233857" y="4794445"/>
            <a:ext cx="6423397" cy="400110"/>
            <a:chOff x="1288503" y="5173454"/>
            <a:chExt cx="6423397" cy="400110"/>
          </a:xfrm>
        </p:grpSpPr>
        <p:cxnSp>
          <p:nvCxnSpPr>
            <p:cNvPr id="24" name="Connecteur droit avec flèche 23"/>
            <p:cNvCxnSpPr/>
            <p:nvPr/>
          </p:nvCxnSpPr>
          <p:spPr>
            <a:xfrm>
              <a:off x="1288503" y="520106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2619692" y="5173454"/>
              <a:ext cx="146944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seq</a:t>
              </a:r>
              <a:r>
                <a:rPr lang="fr-FR" sz="2000" dirty="0"/>
                <a:t>=124,"b"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2" name="Grouper 31"/>
          <p:cNvGrpSpPr/>
          <p:nvPr/>
        </p:nvGrpSpPr>
        <p:grpSpPr>
          <a:xfrm>
            <a:off x="1344240" y="2371248"/>
            <a:ext cx="6423397" cy="426186"/>
            <a:chOff x="1344240" y="1560078"/>
            <a:chExt cx="6423397" cy="426186"/>
          </a:xfrm>
        </p:grpSpPr>
        <p:cxnSp>
          <p:nvCxnSpPr>
            <p:cNvPr id="33" name="Connecteur droit avec flèche 32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3481387" y="1560078"/>
              <a:ext cx="144314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seq</a:t>
              </a:r>
              <a:r>
                <a:rPr lang="fr-FR" sz="2000" dirty="0"/>
                <a:t>=125,"c"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8" name="Grouper 37"/>
          <p:cNvGrpSpPr/>
          <p:nvPr/>
        </p:nvGrpSpPr>
        <p:grpSpPr>
          <a:xfrm>
            <a:off x="1289050" y="2074652"/>
            <a:ext cx="6478588" cy="400110"/>
            <a:chOff x="1344240" y="2074652"/>
            <a:chExt cx="6423397" cy="660080"/>
          </a:xfrm>
        </p:grpSpPr>
        <p:cxnSp>
          <p:nvCxnSpPr>
            <p:cNvPr id="39" name="Connecteur droit avec flèche 38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2167314" y="2074652"/>
              <a:ext cx="1041341" cy="66008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ack</a:t>
              </a:r>
              <a:r>
                <a:rPr lang="fr-FR" sz="2000" dirty="0"/>
                <a:t>=124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3" name="Grouper 42"/>
          <p:cNvGrpSpPr/>
          <p:nvPr/>
        </p:nvGrpSpPr>
        <p:grpSpPr>
          <a:xfrm>
            <a:off x="1233858" y="2784910"/>
            <a:ext cx="6478588" cy="400110"/>
            <a:chOff x="1233858" y="2784910"/>
            <a:chExt cx="6478588" cy="400110"/>
          </a:xfrm>
        </p:grpSpPr>
        <p:cxnSp>
          <p:nvCxnSpPr>
            <p:cNvPr id="41" name="Connecteur droit avec flèche 40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2095094" y="2784910"/>
              <a:ext cx="105028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ack</a:t>
              </a:r>
              <a:r>
                <a:rPr lang="fr-FR" sz="2000" dirty="0"/>
                <a:t>=126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4" name="Grouper 43"/>
          <p:cNvGrpSpPr/>
          <p:nvPr/>
        </p:nvGrpSpPr>
        <p:grpSpPr>
          <a:xfrm>
            <a:off x="1151061" y="5152926"/>
            <a:ext cx="6478588" cy="400110"/>
            <a:chOff x="1233858" y="2784910"/>
            <a:chExt cx="6478588" cy="400110"/>
          </a:xfrm>
        </p:grpSpPr>
        <p:cxnSp>
          <p:nvCxnSpPr>
            <p:cNvPr id="45" name="Connecteur droit avec flèche 44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2095094" y="2784910"/>
              <a:ext cx="105028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ack</a:t>
              </a:r>
              <a:r>
                <a:rPr lang="fr-FR" sz="2000" dirty="0"/>
                <a:t>=125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pic>
        <p:nvPicPr>
          <p:cNvPr id="50" name="Espace réservé du contenu 4" descr="mbo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7" b="-3087"/>
          <a:stretch>
            <a:fillRect/>
          </a:stretch>
        </p:blipFill>
        <p:spPr>
          <a:xfrm>
            <a:off x="3709980" y="3557812"/>
            <a:ext cx="1770939" cy="973948"/>
          </a:xfrm>
          <a:prstGeom prst="rect">
            <a:avLst/>
          </a:prstGeom>
        </p:spPr>
      </p:pic>
      <p:grpSp>
        <p:nvGrpSpPr>
          <p:cNvPr id="28" name="Grouper 27"/>
          <p:cNvGrpSpPr/>
          <p:nvPr/>
        </p:nvGrpSpPr>
        <p:grpSpPr>
          <a:xfrm>
            <a:off x="4827816" y="2956819"/>
            <a:ext cx="4316184" cy="967793"/>
            <a:chOff x="3413745" y="6622504"/>
            <a:chExt cx="4316184" cy="967793"/>
          </a:xfrm>
          <a:solidFill>
            <a:srgbClr val="FFFFFF"/>
          </a:solidFill>
        </p:grpSpPr>
        <p:sp>
          <p:nvSpPr>
            <p:cNvPr id="26" name="Bulle ronde 25"/>
            <p:cNvSpPr/>
            <p:nvPr/>
          </p:nvSpPr>
          <p:spPr>
            <a:xfrm>
              <a:off x="3413745" y="6622504"/>
              <a:ext cx="4316184" cy="967793"/>
            </a:xfrm>
            <a:prstGeom prst="wedgeEllipseCallout">
              <a:avLst>
                <a:gd name="adj1" fmla="val -49344"/>
                <a:gd name="adj2" fmla="val -64679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870273" y="6797993"/>
              <a:ext cx="3402456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Gap in </a:t>
              </a:r>
              <a:r>
                <a:rPr lang="fr-FR" dirty="0" err="1"/>
                <a:t>sequence</a:t>
              </a:r>
              <a:r>
                <a:rPr lang="fr-FR" dirty="0"/>
                <a:t> </a:t>
              </a:r>
              <a:r>
                <a:rPr lang="fr-FR" dirty="0" err="1"/>
                <a:t>numbering</a:t>
              </a:r>
              <a:r>
                <a:rPr lang="fr-FR" dirty="0"/>
                <a:t> </a:t>
              </a:r>
              <a:r>
                <a:rPr lang="fr-FR" dirty="0" err="1"/>
                <a:t>space</a:t>
              </a:r>
              <a:endParaRPr lang="fr-FR" dirty="0"/>
            </a:p>
            <a:p>
              <a:r>
                <a:rPr lang="fr-FR" dirty="0" err="1"/>
                <a:t>Some</a:t>
              </a:r>
              <a:r>
                <a:rPr lang="fr-FR" dirty="0"/>
                <a:t> DPI </a:t>
              </a:r>
              <a:r>
                <a:rPr lang="fr-FR" dirty="0" err="1"/>
                <a:t>will</a:t>
              </a:r>
              <a:r>
                <a:rPr lang="fr-FR" dirty="0"/>
                <a:t> not </a:t>
              </a:r>
              <a:r>
                <a:rPr lang="fr-FR" dirty="0" err="1"/>
                <a:t>allow</a:t>
              </a:r>
              <a:r>
                <a:rPr lang="fr-FR" dirty="0"/>
                <a:t> </a:t>
              </a:r>
              <a:r>
                <a:rPr lang="fr-FR" dirty="0" err="1"/>
                <a:t>this</a:t>
              </a:r>
              <a:r>
                <a:rPr lang="fr-FR" dirty="0"/>
                <a:t> 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7136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06"/>
    </mc:Choice>
    <mc:Fallback>
      <p:transition spd="slow" advTm="43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Multipath</a:t>
            </a:r>
            <a:r>
              <a:rPr lang="fr-FR" dirty="0"/>
              <a:t> TCP Data </a:t>
            </a:r>
            <a:r>
              <a:rPr lang="fr-FR" dirty="0" err="1"/>
              <a:t>transfer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levels</a:t>
            </a:r>
            <a:r>
              <a:rPr lang="fr-FR" dirty="0"/>
              <a:t> of </a:t>
            </a:r>
            <a:r>
              <a:rPr lang="fr-FR" dirty="0" err="1"/>
              <a:t>sequence</a:t>
            </a:r>
            <a:r>
              <a:rPr lang="fr-FR" dirty="0"/>
              <a:t> </a:t>
            </a:r>
            <a:r>
              <a:rPr lang="fr-FR" dirty="0" err="1"/>
              <a:t>numbers</a:t>
            </a:r>
            <a:br>
              <a:rPr lang="fr-FR" dirty="0"/>
            </a:br>
            <a:endParaRPr lang="fr-FR" dirty="0"/>
          </a:p>
          <a:p>
            <a:pPr lvl="1"/>
            <a:endParaRPr lang="fr-FR" dirty="0"/>
          </a:p>
        </p:txBody>
      </p: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812725" y="3505900"/>
            <a:ext cx="2185629" cy="2122789"/>
            <a:chOff x="0" y="0"/>
            <a:chExt cx="891" cy="273"/>
          </a:xfrm>
        </p:grpSpPr>
        <p:sp>
          <p:nvSpPr>
            <p:cNvPr id="7" name="AutoShape 39"/>
            <p:cNvSpPr>
              <a:spLocks/>
            </p:cNvSpPr>
            <p:nvPr/>
          </p:nvSpPr>
          <p:spPr bwMode="auto">
            <a:xfrm>
              <a:off x="0" y="0"/>
              <a:ext cx="890" cy="273"/>
            </a:xfrm>
            <a:prstGeom prst="roundRect">
              <a:avLst>
                <a:gd name="adj" fmla="val 361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8" name="Rectangle 40"/>
            <p:cNvSpPr>
              <a:spLocks/>
            </p:cNvSpPr>
            <p:nvPr/>
          </p:nvSpPr>
          <p:spPr bwMode="auto">
            <a:xfrm>
              <a:off x="0" y="40"/>
              <a:ext cx="8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84000"/>
                </a:lnSpc>
                <a:tabLst>
                  <a:tab pos="723900" algn="l"/>
                  <a:tab pos="1447800" algn="l"/>
                  <a:tab pos="2171700" algn="l"/>
                  <a:tab pos="2882900" algn="l"/>
                </a:tabLst>
              </a:pPr>
              <a:endParaRPr lang="en-US" sz="20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03435" y="4015923"/>
            <a:ext cx="2003266" cy="4062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Multipath</a:t>
            </a:r>
            <a:r>
              <a:rPr lang="fr-FR" dirty="0"/>
              <a:t> TCP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6528" y="4548008"/>
            <a:ext cx="790314" cy="39823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TCP1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4376" y="3576982"/>
            <a:ext cx="1976139" cy="315286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socket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90201" y="5064090"/>
            <a:ext cx="790314" cy="46231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TCP2</a:t>
            </a:r>
          </a:p>
        </p:txBody>
      </p:sp>
      <p:sp>
        <p:nvSpPr>
          <p:cNvPr id="13" name="Ellipse 12"/>
          <p:cNvSpPr/>
          <p:nvPr/>
        </p:nvSpPr>
        <p:spPr>
          <a:xfrm>
            <a:off x="1754497" y="3416897"/>
            <a:ext cx="376050" cy="180663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6224019" y="3521235"/>
            <a:ext cx="2185629" cy="2122789"/>
            <a:chOff x="0" y="0"/>
            <a:chExt cx="891" cy="273"/>
          </a:xfrm>
        </p:grpSpPr>
        <p:sp>
          <p:nvSpPr>
            <p:cNvPr id="15" name="AutoShape 39"/>
            <p:cNvSpPr>
              <a:spLocks/>
            </p:cNvSpPr>
            <p:nvPr/>
          </p:nvSpPr>
          <p:spPr bwMode="auto">
            <a:xfrm>
              <a:off x="0" y="0"/>
              <a:ext cx="890" cy="273"/>
            </a:xfrm>
            <a:prstGeom prst="roundRect">
              <a:avLst>
                <a:gd name="adj" fmla="val 361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Rectangle 40"/>
            <p:cNvSpPr>
              <a:spLocks/>
            </p:cNvSpPr>
            <p:nvPr/>
          </p:nvSpPr>
          <p:spPr bwMode="auto">
            <a:xfrm>
              <a:off x="0" y="40"/>
              <a:ext cx="8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84000"/>
                </a:lnSpc>
                <a:tabLst>
                  <a:tab pos="723900" algn="l"/>
                  <a:tab pos="1447800" algn="l"/>
                  <a:tab pos="2171700" algn="l"/>
                  <a:tab pos="2882900" algn="l"/>
                </a:tabLst>
              </a:pPr>
              <a:endParaRPr lang="en-US" sz="20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314729" y="4031258"/>
            <a:ext cx="2003266" cy="4062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Multipath</a:t>
            </a:r>
            <a:r>
              <a:rPr lang="fr-FR" dirty="0"/>
              <a:t> TCP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01495" y="4548008"/>
            <a:ext cx="790314" cy="39823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TCP1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15670" y="3592317"/>
            <a:ext cx="1976139" cy="315286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socket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27822" y="5064090"/>
            <a:ext cx="790314" cy="46231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TCP2</a:t>
            </a:r>
          </a:p>
        </p:txBody>
      </p:sp>
      <p:sp>
        <p:nvSpPr>
          <p:cNvPr id="21" name="Ellipse 20"/>
          <p:cNvSpPr/>
          <p:nvPr/>
        </p:nvSpPr>
        <p:spPr>
          <a:xfrm>
            <a:off x="7165791" y="3432232"/>
            <a:ext cx="376050" cy="180663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19"/>
          <p:cNvSpPr>
            <a:spLocks/>
          </p:cNvSpPr>
          <p:nvPr/>
        </p:nvSpPr>
        <p:spPr bwMode="auto">
          <a:xfrm>
            <a:off x="3432960" y="2776611"/>
            <a:ext cx="8852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40321"/>
            <a:r>
              <a:rPr lang="en-US">
                <a:solidFill>
                  <a:schemeClr val="tx1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ABCDEF</a:t>
            </a:r>
          </a:p>
        </p:txBody>
      </p:sp>
      <p:sp>
        <p:nvSpPr>
          <p:cNvPr id="23" name="AutoShape 10"/>
          <p:cNvSpPr>
            <a:spLocks/>
          </p:cNvSpPr>
          <p:nvPr/>
        </p:nvSpPr>
        <p:spPr bwMode="auto">
          <a:xfrm rot="10800000" flipH="1">
            <a:off x="2959073" y="2753123"/>
            <a:ext cx="2959076" cy="483891"/>
          </a:xfrm>
          <a:custGeom>
            <a:avLst/>
            <a:gdLst/>
            <a:ahLst/>
            <a:cxnLst/>
            <a:rect l="0" t="0" r="r" b="b"/>
            <a:pathLst>
              <a:path w="21183" h="21600">
                <a:moveTo>
                  <a:pt x="50" y="0"/>
                </a:moveTo>
                <a:lnTo>
                  <a:pt x="19777" y="97"/>
                </a:lnTo>
                <a:cubicBezTo>
                  <a:pt x="21170" y="909"/>
                  <a:pt x="21111" y="6946"/>
                  <a:pt x="21150" y="10530"/>
                </a:cubicBezTo>
                <a:cubicBezTo>
                  <a:pt x="21189" y="14114"/>
                  <a:pt x="21390" y="19584"/>
                  <a:pt x="20012" y="21600"/>
                </a:cubicBezTo>
                <a:lnTo>
                  <a:pt x="61" y="21561"/>
                </a:lnTo>
                <a:cubicBezTo>
                  <a:pt x="1413" y="20219"/>
                  <a:pt x="-58" y="14500"/>
                  <a:pt x="22" y="10530"/>
                </a:cubicBezTo>
                <a:cubicBezTo>
                  <a:pt x="-210" y="6534"/>
                  <a:pt x="1469" y="1348"/>
                  <a:pt x="50" y="0"/>
                </a:cubicBezTo>
                <a:close/>
                <a:moveTo>
                  <a:pt x="50" y="0"/>
                </a:moveTo>
              </a:path>
            </a:pathLst>
          </a:custGeom>
          <a:solidFill>
            <a:srgbClr val="B9CDE5">
              <a:alpha val="39999"/>
            </a:srgbClr>
          </a:solidFill>
          <a:ln w="25400">
            <a:solidFill>
              <a:srgbClr val="95B3D7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4" name="Oval 11"/>
          <p:cNvSpPr>
            <a:spLocks/>
          </p:cNvSpPr>
          <p:nvPr/>
        </p:nvSpPr>
        <p:spPr bwMode="auto">
          <a:xfrm rot="5400000" flipH="1">
            <a:off x="2733095" y="2868794"/>
            <a:ext cx="483891" cy="241920"/>
          </a:xfrm>
          <a:prstGeom prst="ellipse">
            <a:avLst/>
          </a:prstGeom>
          <a:solidFill>
            <a:srgbClr val="6792C5"/>
          </a:solidFill>
          <a:ln w="19050">
            <a:solidFill>
              <a:srgbClr val="95B3D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3096001" y="4203185"/>
            <a:ext cx="303164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3626831" y="4203185"/>
            <a:ext cx="174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Data </a:t>
            </a:r>
            <a:r>
              <a:rPr lang="fr-FR" dirty="0" err="1"/>
              <a:t>sequence</a:t>
            </a:r>
            <a:r>
              <a:rPr lang="fr-FR" dirty="0"/>
              <a:t> #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1754497" y="4800782"/>
            <a:ext cx="5617004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2906701" y="5341948"/>
            <a:ext cx="3317318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3626831" y="4649052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TCP1 </a:t>
            </a:r>
            <a:r>
              <a:rPr lang="fr-FR" dirty="0" err="1"/>
              <a:t>sequence</a:t>
            </a:r>
            <a:r>
              <a:rPr lang="fr-FR" dirty="0"/>
              <a:t> #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668727" y="5102013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TCP2 </a:t>
            </a:r>
            <a:r>
              <a:rPr lang="fr-FR" dirty="0" err="1"/>
              <a:t>sequence</a:t>
            </a:r>
            <a:r>
              <a:rPr lang="fr-FR" dirty="0"/>
              <a:t> #</a:t>
            </a:r>
          </a:p>
        </p:txBody>
      </p:sp>
    </p:spTree>
    <p:extLst>
      <p:ext uri="{BB962C8B-B14F-4D97-AF65-F5344CB8AC3E}">
        <p14:creationId xmlns:p14="http://schemas.microsoft.com/office/powerpoint/2010/main" val="414721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28"/>
    </mc:Choice>
    <mc:Fallback>
      <p:transition spd="slow" advTm="40728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Multipath</a:t>
            </a:r>
            <a:r>
              <a:rPr lang="fr-FR" dirty="0"/>
              <a:t> TCP </a:t>
            </a:r>
            <a:br>
              <a:rPr lang="fr-FR" dirty="0"/>
            </a:br>
            <a:r>
              <a:rPr lang="fr-FR" dirty="0"/>
              <a:t>Data </a:t>
            </a:r>
            <a:r>
              <a:rPr lang="fr-FR" dirty="0" err="1"/>
              <a:t>transfer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8" y="3699179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445" y="3731091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3411925" y="4434996"/>
            <a:ext cx="2439984" cy="440520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233858" y="3933308"/>
            <a:ext cx="2178067" cy="22465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233858" y="4157966"/>
            <a:ext cx="217806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843998" y="4157966"/>
            <a:ext cx="186844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858245" y="3933308"/>
            <a:ext cx="1854200" cy="22465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 rot="5400000">
            <a:off x="4406062" y="2834374"/>
            <a:ext cx="469138" cy="2428872"/>
            <a:chOff x="0" y="0"/>
            <a:chExt cx="368" cy="1538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8" name="Double flèche horizontale 17"/>
          <p:cNvSpPr/>
          <p:nvPr/>
        </p:nvSpPr>
        <p:spPr>
          <a:xfrm>
            <a:off x="1233858" y="3453265"/>
            <a:ext cx="6592686" cy="277826"/>
          </a:xfrm>
          <a:prstGeom prst="left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Double flèche horizontale 18"/>
          <p:cNvSpPr/>
          <p:nvPr/>
        </p:nvSpPr>
        <p:spPr>
          <a:xfrm>
            <a:off x="1289048" y="4847260"/>
            <a:ext cx="6592686" cy="277826"/>
          </a:xfrm>
          <a:prstGeom prst="left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r 19"/>
          <p:cNvGrpSpPr/>
          <p:nvPr/>
        </p:nvGrpSpPr>
        <p:grpSpPr>
          <a:xfrm>
            <a:off x="1289050" y="1549458"/>
            <a:ext cx="6423397" cy="426186"/>
            <a:chOff x="1344240" y="1560078"/>
            <a:chExt cx="6423397" cy="426186"/>
          </a:xfrm>
        </p:grpSpPr>
        <p:cxnSp>
          <p:nvCxnSpPr>
            <p:cNvPr id="21" name="Connecteur droit avec flèche 20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3481387" y="1560078"/>
              <a:ext cx="2299753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Dseq</a:t>
              </a:r>
              <a:r>
                <a:rPr lang="fr-FR" sz="2000" dirty="0">
                  <a:solidFill>
                    <a:srgbClr val="FF0000"/>
                  </a:solidFill>
                </a:rPr>
                <a:t>=0</a:t>
              </a:r>
              <a:r>
                <a:rPr lang="fr-FR" sz="2000" dirty="0"/>
                <a:t>,seq=123,"a"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1233857" y="5153212"/>
            <a:ext cx="6423397" cy="400110"/>
            <a:chOff x="1288503" y="5173454"/>
            <a:chExt cx="6423397" cy="400110"/>
          </a:xfrm>
        </p:grpSpPr>
        <p:cxnSp>
          <p:nvCxnSpPr>
            <p:cNvPr id="24" name="Connecteur droit avec flèche 23"/>
            <p:cNvCxnSpPr/>
            <p:nvPr/>
          </p:nvCxnSpPr>
          <p:spPr>
            <a:xfrm>
              <a:off x="1288503" y="520106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2619692" y="5173454"/>
              <a:ext cx="238716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DSeq</a:t>
              </a:r>
              <a:r>
                <a:rPr lang="fr-FR" sz="2000" dirty="0">
                  <a:solidFill>
                    <a:srgbClr val="FF0000"/>
                  </a:solidFill>
                </a:rPr>
                <a:t>=1</a:t>
              </a:r>
              <a:r>
                <a:rPr lang="fr-FR" sz="2000" dirty="0"/>
                <a:t>, </a:t>
              </a:r>
              <a:r>
                <a:rPr lang="fr-FR" sz="2000" dirty="0" err="1"/>
                <a:t>seq</a:t>
              </a:r>
              <a:r>
                <a:rPr lang="fr-FR" sz="2000" dirty="0"/>
                <a:t>=456,"b"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2" name="Grouper 31"/>
          <p:cNvGrpSpPr/>
          <p:nvPr/>
        </p:nvGrpSpPr>
        <p:grpSpPr>
          <a:xfrm>
            <a:off x="1344240" y="2730015"/>
            <a:ext cx="6423397" cy="426186"/>
            <a:chOff x="1344240" y="1560078"/>
            <a:chExt cx="6423397" cy="426186"/>
          </a:xfrm>
        </p:grpSpPr>
        <p:cxnSp>
          <p:nvCxnSpPr>
            <p:cNvPr id="33" name="Connecteur droit avec flèche 32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3481387" y="1560078"/>
              <a:ext cx="236086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DSeq</a:t>
              </a:r>
              <a:r>
                <a:rPr lang="fr-FR" sz="2000" dirty="0">
                  <a:solidFill>
                    <a:srgbClr val="FF0000"/>
                  </a:solidFill>
                </a:rPr>
                <a:t>=2</a:t>
              </a:r>
              <a:r>
                <a:rPr lang="fr-FR" sz="2000" dirty="0"/>
                <a:t>, </a:t>
              </a:r>
              <a:r>
                <a:rPr lang="fr-FR" sz="2000" dirty="0" err="1"/>
                <a:t>seq</a:t>
              </a:r>
              <a:r>
                <a:rPr lang="fr-FR" sz="2000" dirty="0"/>
                <a:t>=124,"c"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8" name="Grouper 37"/>
          <p:cNvGrpSpPr/>
          <p:nvPr/>
        </p:nvGrpSpPr>
        <p:grpSpPr>
          <a:xfrm>
            <a:off x="1289050" y="2433419"/>
            <a:ext cx="6478588" cy="400110"/>
            <a:chOff x="1344240" y="2074652"/>
            <a:chExt cx="6423397" cy="660080"/>
          </a:xfrm>
        </p:grpSpPr>
        <p:cxnSp>
          <p:nvCxnSpPr>
            <p:cNvPr id="39" name="Connecteur droit avec flèche 38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2167314" y="2074652"/>
              <a:ext cx="1887046" cy="66008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DAck</a:t>
              </a:r>
              <a:r>
                <a:rPr lang="fr-FR" sz="2000" dirty="0">
                  <a:solidFill>
                    <a:srgbClr val="FF0000"/>
                  </a:solidFill>
                </a:rPr>
                <a:t>=1</a:t>
              </a:r>
              <a:r>
                <a:rPr lang="fr-FR" sz="2000" dirty="0"/>
                <a:t>,ack=124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3" name="Grouper 42"/>
          <p:cNvGrpSpPr/>
          <p:nvPr/>
        </p:nvGrpSpPr>
        <p:grpSpPr>
          <a:xfrm>
            <a:off x="1233858" y="3143677"/>
            <a:ext cx="6478588" cy="400110"/>
            <a:chOff x="1233858" y="2784910"/>
            <a:chExt cx="6478588" cy="400110"/>
          </a:xfrm>
        </p:grpSpPr>
        <p:cxnSp>
          <p:nvCxnSpPr>
            <p:cNvPr id="41" name="Connecteur droit avec flèche 40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2095094" y="2784910"/>
              <a:ext cx="196124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DAck</a:t>
              </a:r>
              <a:r>
                <a:rPr lang="fr-FR" sz="2000" dirty="0">
                  <a:solidFill>
                    <a:srgbClr val="FF0000"/>
                  </a:solidFill>
                </a:rPr>
                <a:t>=3</a:t>
              </a:r>
              <a:r>
                <a:rPr lang="fr-FR" sz="2000" dirty="0"/>
                <a:t>, </a:t>
              </a:r>
              <a:r>
                <a:rPr lang="fr-FR" sz="2000" dirty="0" err="1"/>
                <a:t>ack</a:t>
              </a:r>
              <a:r>
                <a:rPr lang="fr-FR" sz="2000" dirty="0"/>
                <a:t>=125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4" name="Grouper 43"/>
          <p:cNvGrpSpPr/>
          <p:nvPr/>
        </p:nvGrpSpPr>
        <p:grpSpPr>
          <a:xfrm>
            <a:off x="1151061" y="5511693"/>
            <a:ext cx="6478588" cy="400110"/>
            <a:chOff x="1233858" y="2784910"/>
            <a:chExt cx="6478588" cy="400110"/>
          </a:xfrm>
        </p:grpSpPr>
        <p:cxnSp>
          <p:nvCxnSpPr>
            <p:cNvPr id="45" name="Connecteur droit avec flèche 44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2095094" y="2784910"/>
              <a:ext cx="190326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DAck</a:t>
              </a:r>
              <a:r>
                <a:rPr lang="fr-FR" sz="2000" dirty="0">
                  <a:solidFill>
                    <a:srgbClr val="FF0000"/>
                  </a:solidFill>
                </a:rPr>
                <a:t>=2</a:t>
              </a:r>
              <a:r>
                <a:rPr lang="fr-FR" sz="2000" dirty="0"/>
                <a:t>,ack=457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pic>
        <p:nvPicPr>
          <p:cNvPr id="50" name="Espace réservé du contenu 4" descr="mbo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7" b="-3087"/>
          <a:stretch>
            <a:fillRect/>
          </a:stretch>
        </p:blipFill>
        <p:spPr>
          <a:xfrm>
            <a:off x="3709980" y="3916579"/>
            <a:ext cx="1770939" cy="973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90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55"/>
    </mc:Choice>
    <mc:Fallback>
      <p:transition spd="slow" advTm="126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Multipath</a:t>
            </a:r>
            <a:r>
              <a:rPr lang="fr-FR" dirty="0"/>
              <a:t> TCP </a:t>
            </a:r>
            <a:br>
              <a:rPr lang="fr-FR" dirty="0"/>
            </a:br>
            <a:r>
              <a:rPr lang="fr-FR" dirty="0"/>
              <a:t>How to deal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losses</a:t>
            </a:r>
            <a:r>
              <a:rPr lang="fr-FR" dirty="0"/>
              <a:t>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Data </a:t>
            </a:r>
            <a:r>
              <a:rPr lang="fr-FR" dirty="0" err="1"/>
              <a:t>losses</a:t>
            </a:r>
            <a:r>
              <a:rPr lang="fr-FR" dirty="0"/>
              <a:t> over one TCP </a:t>
            </a:r>
            <a:r>
              <a:rPr lang="fr-FR" dirty="0" err="1"/>
              <a:t>subflow</a:t>
            </a:r>
            <a:endParaRPr lang="fr-FR" dirty="0"/>
          </a:p>
          <a:p>
            <a:pPr lvl="1"/>
            <a:r>
              <a:rPr lang="fr-FR" dirty="0" err="1"/>
              <a:t>Fast</a:t>
            </a:r>
            <a:r>
              <a:rPr lang="fr-FR" dirty="0"/>
              <a:t> retransmit and timeout as in </a:t>
            </a:r>
            <a:r>
              <a:rPr lang="fr-FR" dirty="0" err="1"/>
              <a:t>regular</a:t>
            </a:r>
            <a:r>
              <a:rPr lang="fr-FR" dirty="0"/>
              <a:t> TCP</a:t>
            </a:r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24461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7" y="5056373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3467117" y="5760278"/>
            <a:ext cx="2439984" cy="440520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289050" y="5258590"/>
            <a:ext cx="2178067" cy="22465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289050" y="5483248"/>
            <a:ext cx="217806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899190" y="5483248"/>
            <a:ext cx="186844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913437" y="5258590"/>
            <a:ext cx="1854200" cy="22465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 rot="5400000">
            <a:off x="4461254" y="4159656"/>
            <a:ext cx="469138" cy="2428872"/>
            <a:chOff x="0" y="0"/>
            <a:chExt cx="368" cy="1538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8" name="Double flèche horizontale 17"/>
          <p:cNvSpPr/>
          <p:nvPr/>
        </p:nvSpPr>
        <p:spPr>
          <a:xfrm>
            <a:off x="1289050" y="4778547"/>
            <a:ext cx="6592686" cy="277826"/>
          </a:xfrm>
          <a:prstGeom prst="left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Double flèche horizontale 18"/>
          <p:cNvSpPr/>
          <p:nvPr/>
        </p:nvSpPr>
        <p:spPr>
          <a:xfrm>
            <a:off x="1344240" y="6172542"/>
            <a:ext cx="6592686" cy="277826"/>
          </a:xfrm>
          <a:prstGeom prst="left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r 19"/>
          <p:cNvGrpSpPr/>
          <p:nvPr/>
        </p:nvGrpSpPr>
        <p:grpSpPr>
          <a:xfrm>
            <a:off x="1344242" y="2828965"/>
            <a:ext cx="6423397" cy="426186"/>
            <a:chOff x="1344240" y="1560078"/>
            <a:chExt cx="6423397" cy="426186"/>
          </a:xfrm>
        </p:grpSpPr>
        <p:cxnSp>
          <p:nvCxnSpPr>
            <p:cNvPr id="21" name="Connecteur droit avec flèche 20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3481387" y="1560078"/>
              <a:ext cx="2299753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Dseq</a:t>
              </a:r>
              <a:r>
                <a:rPr lang="fr-FR" sz="2000" dirty="0">
                  <a:solidFill>
                    <a:srgbClr val="FF0000"/>
                  </a:solidFill>
                </a:rPr>
                <a:t>=0</a:t>
              </a:r>
              <a:r>
                <a:rPr lang="fr-FR" sz="2000" dirty="0"/>
                <a:t>,seq=123,"a"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8" name="Grouper 37"/>
          <p:cNvGrpSpPr/>
          <p:nvPr/>
        </p:nvGrpSpPr>
        <p:grpSpPr>
          <a:xfrm>
            <a:off x="2648800" y="3328356"/>
            <a:ext cx="5118839" cy="400110"/>
            <a:chOff x="1344240" y="2074652"/>
            <a:chExt cx="6423397" cy="660080"/>
          </a:xfrm>
        </p:grpSpPr>
        <p:cxnSp>
          <p:nvCxnSpPr>
            <p:cNvPr id="39" name="Connecteur droit avec flèche 38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2167314" y="2074652"/>
              <a:ext cx="2359397" cy="66008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DAck</a:t>
              </a:r>
              <a:r>
                <a:rPr lang="fr-FR" sz="2000" dirty="0">
                  <a:solidFill>
                    <a:srgbClr val="FF0000"/>
                  </a:solidFill>
                </a:rPr>
                <a:t>=1</a:t>
              </a:r>
              <a:r>
                <a:rPr lang="fr-FR" sz="2000" dirty="0"/>
                <a:t>,ack=124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sp>
        <p:nvSpPr>
          <p:cNvPr id="26" name="Interdiction 25"/>
          <p:cNvSpPr/>
          <p:nvPr/>
        </p:nvSpPr>
        <p:spPr>
          <a:xfrm>
            <a:off x="2519848" y="3461276"/>
            <a:ext cx="310275" cy="327351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47" name="Grouper 46"/>
          <p:cNvGrpSpPr/>
          <p:nvPr/>
        </p:nvGrpSpPr>
        <p:grpSpPr>
          <a:xfrm>
            <a:off x="1322853" y="3636942"/>
            <a:ext cx="6423397" cy="426186"/>
            <a:chOff x="1344240" y="1560078"/>
            <a:chExt cx="6423397" cy="426186"/>
          </a:xfrm>
        </p:grpSpPr>
        <p:cxnSp>
          <p:nvCxnSpPr>
            <p:cNvPr id="48" name="Connecteur droit avec flèche 47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>
              <a:off x="3481387" y="1560078"/>
              <a:ext cx="2299753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Dseq</a:t>
              </a:r>
              <a:r>
                <a:rPr lang="fr-FR" sz="2000" dirty="0">
                  <a:solidFill>
                    <a:srgbClr val="FF0000"/>
                  </a:solidFill>
                </a:rPr>
                <a:t>=0</a:t>
              </a:r>
              <a:r>
                <a:rPr lang="fr-FR" sz="2000" dirty="0"/>
                <a:t>,seq=123,"a"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1" name="Grouper 50"/>
          <p:cNvGrpSpPr/>
          <p:nvPr/>
        </p:nvGrpSpPr>
        <p:grpSpPr>
          <a:xfrm>
            <a:off x="1435893" y="4141692"/>
            <a:ext cx="6294445" cy="400110"/>
            <a:chOff x="1344240" y="2074652"/>
            <a:chExt cx="6423397" cy="660080"/>
          </a:xfrm>
        </p:grpSpPr>
        <p:cxnSp>
          <p:nvCxnSpPr>
            <p:cNvPr id="52" name="Connecteur droit avec flèche 51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/>
            <p:cNvSpPr txBox="1"/>
            <p:nvPr/>
          </p:nvSpPr>
          <p:spPr>
            <a:xfrm>
              <a:off x="2167314" y="2074652"/>
              <a:ext cx="2359397" cy="66008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DAck</a:t>
              </a:r>
              <a:r>
                <a:rPr lang="fr-FR" sz="2000" dirty="0">
                  <a:solidFill>
                    <a:srgbClr val="FF0000"/>
                  </a:solidFill>
                </a:rPr>
                <a:t>=1</a:t>
              </a:r>
              <a:r>
                <a:rPr lang="fr-FR" sz="2000" dirty="0"/>
                <a:t>,ack=124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999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Multipath</a:t>
            </a:r>
            <a:r>
              <a:rPr lang="fr-FR" dirty="0"/>
              <a:t> TCP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happens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a TCP </a:t>
            </a:r>
            <a:r>
              <a:rPr lang="fr-FR" dirty="0" err="1"/>
              <a:t>subflow</a:t>
            </a:r>
            <a:r>
              <a:rPr lang="fr-FR" dirty="0"/>
              <a:t> </a:t>
            </a:r>
            <a:r>
              <a:rPr lang="fr-FR" dirty="0" err="1"/>
              <a:t>fails</a:t>
            </a:r>
            <a:r>
              <a:rPr lang="fr-FR" dirty="0"/>
              <a:t> ?</a:t>
            </a:r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0" y="3427594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17" y="3459506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3394597" y="4163411"/>
            <a:ext cx="2439984" cy="440520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216530" y="3661723"/>
            <a:ext cx="2178067" cy="22465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216530" y="3886381"/>
            <a:ext cx="217806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826670" y="3886381"/>
            <a:ext cx="186844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840917" y="3661723"/>
            <a:ext cx="1854200" cy="22465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 rot="5400000">
            <a:off x="4388734" y="2562789"/>
            <a:ext cx="469138" cy="2428872"/>
            <a:chOff x="0" y="0"/>
            <a:chExt cx="368" cy="1538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8" name="Double flèche horizontale 17"/>
          <p:cNvSpPr/>
          <p:nvPr/>
        </p:nvSpPr>
        <p:spPr>
          <a:xfrm>
            <a:off x="1216530" y="3181680"/>
            <a:ext cx="6592686" cy="277826"/>
          </a:xfrm>
          <a:prstGeom prst="left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Double flèche horizontale 18"/>
          <p:cNvSpPr/>
          <p:nvPr/>
        </p:nvSpPr>
        <p:spPr>
          <a:xfrm>
            <a:off x="1271720" y="4575675"/>
            <a:ext cx="6592686" cy="277826"/>
          </a:xfrm>
          <a:prstGeom prst="left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r 19"/>
          <p:cNvGrpSpPr/>
          <p:nvPr/>
        </p:nvGrpSpPr>
        <p:grpSpPr>
          <a:xfrm>
            <a:off x="1271720" y="2142499"/>
            <a:ext cx="5536771" cy="546399"/>
            <a:chOff x="1344240" y="1560078"/>
            <a:chExt cx="6423397" cy="546399"/>
          </a:xfrm>
        </p:grpSpPr>
        <p:cxnSp>
          <p:nvCxnSpPr>
            <p:cNvPr id="21" name="Connecteur droit avec flèche 20"/>
            <p:cNvCxnSpPr/>
            <p:nvPr/>
          </p:nvCxnSpPr>
          <p:spPr>
            <a:xfrm>
              <a:off x="1344240" y="1889138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3481387" y="1560078"/>
              <a:ext cx="2668022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Dseq</a:t>
              </a:r>
              <a:r>
                <a:rPr lang="fr-FR" sz="2000" dirty="0">
                  <a:solidFill>
                    <a:srgbClr val="FF0000"/>
                  </a:solidFill>
                </a:rPr>
                <a:t>=0</a:t>
              </a:r>
              <a:r>
                <a:rPr lang="fr-FR" sz="2000" dirty="0"/>
                <a:t>,seq=123,"a"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1216529" y="4881627"/>
            <a:ext cx="6423397" cy="400110"/>
            <a:chOff x="1288503" y="5173454"/>
            <a:chExt cx="6423397" cy="400110"/>
          </a:xfrm>
        </p:grpSpPr>
        <p:cxnSp>
          <p:nvCxnSpPr>
            <p:cNvPr id="24" name="Connecteur droit avec flèche 23"/>
            <p:cNvCxnSpPr/>
            <p:nvPr/>
          </p:nvCxnSpPr>
          <p:spPr>
            <a:xfrm>
              <a:off x="1288503" y="520106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2619692" y="5173454"/>
              <a:ext cx="238716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DSeq</a:t>
              </a:r>
              <a:r>
                <a:rPr lang="fr-FR" sz="2000" dirty="0">
                  <a:solidFill>
                    <a:srgbClr val="FF0000"/>
                  </a:solidFill>
                </a:rPr>
                <a:t>=1</a:t>
              </a:r>
              <a:r>
                <a:rPr lang="fr-FR" sz="2000" dirty="0"/>
                <a:t>, </a:t>
              </a:r>
              <a:r>
                <a:rPr lang="fr-FR" sz="2000" dirty="0" err="1"/>
                <a:t>seq</a:t>
              </a:r>
              <a:r>
                <a:rPr lang="fr-FR" sz="2000" dirty="0"/>
                <a:t>=456,"b"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4" name="Grouper 43"/>
          <p:cNvGrpSpPr/>
          <p:nvPr/>
        </p:nvGrpSpPr>
        <p:grpSpPr>
          <a:xfrm>
            <a:off x="1133733" y="5240108"/>
            <a:ext cx="6478588" cy="400110"/>
            <a:chOff x="1233858" y="2784910"/>
            <a:chExt cx="6478588" cy="400110"/>
          </a:xfrm>
        </p:grpSpPr>
        <p:cxnSp>
          <p:nvCxnSpPr>
            <p:cNvPr id="45" name="Connecteur droit avec flèche 44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2095094" y="2784910"/>
              <a:ext cx="190326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DAck</a:t>
              </a:r>
              <a:r>
                <a:rPr lang="fr-FR" sz="2000" dirty="0"/>
                <a:t>=</a:t>
              </a:r>
              <a:r>
                <a:rPr lang="fr-FR" sz="2000" b="1" dirty="0">
                  <a:solidFill>
                    <a:srgbClr val="FF0000"/>
                  </a:solidFill>
                </a:rPr>
                <a:t>0</a:t>
              </a:r>
              <a:r>
                <a:rPr lang="fr-FR" sz="2000" dirty="0"/>
                <a:t>,ack=457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sp>
        <p:nvSpPr>
          <p:cNvPr id="47" name="Interdiction 46"/>
          <p:cNvSpPr/>
          <p:nvPr/>
        </p:nvSpPr>
        <p:spPr>
          <a:xfrm>
            <a:off x="6498216" y="2525222"/>
            <a:ext cx="310275" cy="327351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8" name="Interdiction 47"/>
          <p:cNvSpPr/>
          <p:nvPr/>
        </p:nvSpPr>
        <p:spPr>
          <a:xfrm>
            <a:off x="4280737" y="3161003"/>
            <a:ext cx="310275" cy="327351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49" name="Grouper 48"/>
          <p:cNvGrpSpPr/>
          <p:nvPr/>
        </p:nvGrpSpPr>
        <p:grpSpPr>
          <a:xfrm>
            <a:off x="1109001" y="5640218"/>
            <a:ext cx="6503320" cy="400110"/>
            <a:chOff x="1316974" y="1662702"/>
            <a:chExt cx="6423397" cy="400110"/>
          </a:xfrm>
        </p:grpSpPr>
        <p:cxnSp>
          <p:nvCxnSpPr>
            <p:cNvPr id="51" name="Connecteur droit avec flèche 50"/>
            <p:cNvCxnSpPr/>
            <p:nvPr/>
          </p:nvCxnSpPr>
          <p:spPr>
            <a:xfrm>
              <a:off x="1316974" y="171247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/>
            <p:cNvSpPr txBox="1"/>
            <p:nvPr/>
          </p:nvSpPr>
          <p:spPr>
            <a:xfrm>
              <a:off x="3588576" y="1662702"/>
              <a:ext cx="2277799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Dseq</a:t>
              </a:r>
              <a:r>
                <a:rPr lang="fr-FR" sz="2000" dirty="0">
                  <a:solidFill>
                    <a:srgbClr val="FF0000"/>
                  </a:solidFill>
                </a:rPr>
                <a:t>=0</a:t>
              </a:r>
              <a:r>
                <a:rPr lang="fr-FR" sz="2000" dirty="0"/>
                <a:t>,</a:t>
              </a:r>
              <a:r>
                <a:rPr lang="fr-FR" sz="2000" b="1" dirty="0"/>
                <a:t>seq=457</a:t>
              </a:r>
              <a:r>
                <a:rPr lang="fr-FR" sz="2000" dirty="0"/>
                <a:t>,"a"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3" name="Grouper 52"/>
          <p:cNvGrpSpPr/>
          <p:nvPr/>
        </p:nvGrpSpPr>
        <p:grpSpPr>
          <a:xfrm>
            <a:off x="1133733" y="6104976"/>
            <a:ext cx="6478588" cy="400110"/>
            <a:chOff x="1233858" y="2784910"/>
            <a:chExt cx="6478588" cy="400110"/>
          </a:xfrm>
        </p:grpSpPr>
        <p:cxnSp>
          <p:nvCxnSpPr>
            <p:cNvPr id="54" name="Connecteur droit avec flèche 53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/>
            <p:cNvSpPr txBox="1"/>
            <p:nvPr/>
          </p:nvSpPr>
          <p:spPr>
            <a:xfrm>
              <a:off x="2095094" y="2784910"/>
              <a:ext cx="190326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DAck</a:t>
              </a:r>
              <a:r>
                <a:rPr lang="fr-FR" sz="2000" dirty="0">
                  <a:solidFill>
                    <a:srgbClr val="FF0000"/>
                  </a:solidFill>
                </a:rPr>
                <a:t>=</a:t>
              </a:r>
              <a:r>
                <a:rPr lang="fr-FR" sz="2000" b="1" dirty="0">
                  <a:solidFill>
                    <a:srgbClr val="FF0000"/>
                  </a:solidFill>
                </a:rPr>
                <a:t>2</a:t>
              </a:r>
              <a:r>
                <a:rPr lang="fr-FR" sz="2000" dirty="0"/>
                <a:t>,ack=458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196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93"/>
    </mc:Choice>
    <mc:Fallback>
      <p:transition spd="slow" advTm="146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7" grpId="0" animBg="1"/>
      <p:bldP spid="48" grpId="0" animBg="1"/>
      <p:bldP spid="48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Retransmission </a:t>
            </a:r>
            <a:r>
              <a:rPr lang="fr-FR" dirty="0" err="1"/>
              <a:t>heuristics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/>
              <a:t>Heuristics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by </a:t>
            </a:r>
            <a:r>
              <a:rPr lang="fr-FR" dirty="0" err="1"/>
              <a:t>current</a:t>
            </a:r>
            <a:r>
              <a:rPr lang="fr-FR" dirty="0"/>
              <a:t> Linux </a:t>
            </a:r>
            <a:r>
              <a:rPr lang="fr-FR" dirty="0" err="1"/>
              <a:t>implementation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 err="1"/>
              <a:t>Fast</a:t>
            </a:r>
            <a:r>
              <a:rPr lang="fr-FR" dirty="0"/>
              <a:t> retransmit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on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subflow</a:t>
            </a:r>
            <a:br>
              <a:rPr lang="fr-FR" dirty="0"/>
            </a:br>
            <a:r>
              <a:rPr lang="fr-FR" dirty="0"/>
              <a:t> as the original transmission</a:t>
            </a:r>
          </a:p>
          <a:p>
            <a:pPr lvl="1"/>
            <a:r>
              <a:rPr lang="fr-FR" dirty="0" err="1"/>
              <a:t>Upon</a:t>
            </a:r>
            <a:r>
              <a:rPr lang="fr-FR" dirty="0"/>
              <a:t> timeout expiration, </a:t>
            </a:r>
            <a:r>
              <a:rPr lang="fr-FR" dirty="0" err="1"/>
              <a:t>reevaluate</a:t>
            </a:r>
            <a:r>
              <a:rPr lang="fr-FR" dirty="0"/>
              <a:t> </a:t>
            </a:r>
            <a:r>
              <a:rPr lang="fr-FR" dirty="0" err="1"/>
              <a:t>whether</a:t>
            </a:r>
            <a:r>
              <a:rPr lang="fr-FR" dirty="0"/>
              <a:t> the segment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retransmitted</a:t>
            </a:r>
            <a:r>
              <a:rPr lang="fr-FR" dirty="0"/>
              <a:t> over </a:t>
            </a:r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subflow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 err="1"/>
              <a:t>Upon</a:t>
            </a:r>
            <a:r>
              <a:rPr lang="fr-FR" dirty="0"/>
              <a:t> </a:t>
            </a:r>
            <a:r>
              <a:rPr lang="fr-FR" dirty="0" err="1"/>
              <a:t>loss</a:t>
            </a:r>
            <a:r>
              <a:rPr lang="fr-FR" dirty="0"/>
              <a:t> of a </a:t>
            </a:r>
            <a:r>
              <a:rPr lang="fr-FR" dirty="0" err="1"/>
              <a:t>subflow</a:t>
            </a:r>
            <a:r>
              <a:rPr lang="fr-FR" dirty="0"/>
              <a:t>, all the </a:t>
            </a:r>
            <a:r>
              <a:rPr lang="fr-FR" dirty="0" err="1"/>
              <a:t>unacknowledged</a:t>
            </a:r>
            <a:r>
              <a:rPr lang="fr-FR" dirty="0"/>
              <a:t> data are </a:t>
            </a:r>
            <a:r>
              <a:rPr lang="fr-FR" dirty="0" err="1"/>
              <a:t>retransmitted</a:t>
            </a:r>
            <a:r>
              <a:rPr lang="fr-FR" dirty="0"/>
              <a:t> on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subflows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405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69"/>
    </mc:Choice>
    <mc:Fallback>
      <p:transition spd="slow" advTm="35869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Flow control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How </a:t>
            </a:r>
            <a:r>
              <a:rPr lang="fr-FR" dirty="0" err="1"/>
              <a:t>should</a:t>
            </a:r>
            <a:r>
              <a:rPr lang="fr-FR" dirty="0"/>
              <a:t> the </a:t>
            </a:r>
            <a:r>
              <a:rPr lang="fr-FR" dirty="0" err="1"/>
              <a:t>window-based</a:t>
            </a:r>
            <a:r>
              <a:rPr lang="fr-FR" dirty="0"/>
              <a:t> flow control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?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 err="1"/>
              <a:t>Independant</a:t>
            </a:r>
            <a:r>
              <a:rPr lang="fr-FR" dirty="0"/>
              <a:t> </a:t>
            </a:r>
            <a:r>
              <a:rPr lang="fr-FR" dirty="0" err="1"/>
              <a:t>windows</a:t>
            </a:r>
            <a:r>
              <a:rPr lang="fr-FR" dirty="0"/>
              <a:t> on </a:t>
            </a:r>
            <a:r>
              <a:rPr lang="fr-FR" dirty="0" err="1"/>
              <a:t>each</a:t>
            </a:r>
            <a:r>
              <a:rPr lang="fr-FR" dirty="0"/>
              <a:t> TCP </a:t>
            </a:r>
            <a:r>
              <a:rPr lang="fr-FR" dirty="0" err="1"/>
              <a:t>subflow</a:t>
            </a:r>
            <a:br>
              <a:rPr lang="fr-FR" dirty="0"/>
            </a:br>
            <a:br>
              <a:rPr lang="fr-FR" dirty="0"/>
            </a:br>
            <a:endParaRPr lang="fr-FR" dirty="0"/>
          </a:p>
          <a:p>
            <a:pPr lvl="1"/>
            <a:r>
              <a:rPr lang="fr-FR" dirty="0"/>
              <a:t>A single </a:t>
            </a:r>
            <a:r>
              <a:rPr lang="fr-FR" dirty="0" err="1"/>
              <a:t>window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shared</a:t>
            </a:r>
            <a:r>
              <a:rPr lang="fr-FR" dirty="0"/>
              <a:t> </a:t>
            </a:r>
            <a:r>
              <a:rPr lang="fr-FR" dirty="0" err="1"/>
              <a:t>among</a:t>
            </a:r>
            <a:r>
              <a:rPr lang="fr-FR" dirty="0"/>
              <a:t> all TCP </a:t>
            </a:r>
            <a:r>
              <a:rPr lang="fr-FR" dirty="0" err="1"/>
              <a:t>subflows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698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24"/>
    </mc:Choice>
    <mc:Fallback>
      <p:transition spd="slow" advTm="2862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Endhosts</a:t>
            </a:r>
            <a:r>
              <a:rPr lang="fr-FR"/>
              <a:t> have </a:t>
            </a:r>
            <a:r>
              <a:rPr lang="fr-FR" err="1"/>
              <a:t>evolved</a:t>
            </a:r>
            <a:endParaRPr lang="fr-FR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3"/>
          <a:srcRect l="-37342" r="-37342"/>
          <a:stretch>
            <a:fillRect/>
          </a:stretch>
        </p:blipFill>
        <p:spPr>
          <a:xfrm>
            <a:off x="5039303" y="1628339"/>
            <a:ext cx="4104697" cy="2257425"/>
          </a:xfrm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80" y="3956553"/>
            <a:ext cx="1392885" cy="15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09" y="3956552"/>
            <a:ext cx="1511706" cy="178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554" y="4273934"/>
            <a:ext cx="1300170" cy="87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00" y="1690682"/>
            <a:ext cx="2017775" cy="163036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00" y="3956552"/>
            <a:ext cx="1157544" cy="153152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6322" y="3774468"/>
            <a:ext cx="1757620" cy="136474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6275" y="1892300"/>
            <a:ext cx="2121758" cy="15489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7200" y="5747889"/>
            <a:ext cx="8143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045" indent="-311045" algn="ctr">
              <a:spcBef>
                <a:spcPts val="760"/>
              </a:spcBef>
            </a:pPr>
            <a:r>
              <a:rPr lang="en-US" sz="2400" dirty="0">
                <a:solidFill>
                  <a:srgbClr val="262626"/>
                </a:solidFill>
                <a:ea typeface="ＭＳ Ｐゴシック" charset="0"/>
                <a:cs typeface="Gill Sans" charset="0"/>
                <a:sym typeface="Gill Sans" charset="0"/>
              </a:rPr>
              <a:t>Mobile devices have multiple wireless interfaces and those using a single interface often support IPv4 and IPv6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919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28"/>
    </mc:Choice>
    <mc:Fallback>
      <p:transition spd="slow" advTm="34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Independant</a:t>
            </a:r>
            <a:r>
              <a:rPr lang="fr-FR" dirty="0"/>
              <a:t> </a:t>
            </a:r>
            <a:r>
              <a:rPr lang="fr-FR" dirty="0" err="1"/>
              <a:t>windows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0" y="3427594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17" y="3459506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er 36"/>
          <p:cNvGrpSpPr/>
          <p:nvPr/>
        </p:nvGrpSpPr>
        <p:grpSpPr>
          <a:xfrm>
            <a:off x="3394597" y="4163411"/>
            <a:ext cx="2439984" cy="440520"/>
            <a:chOff x="4024312" y="4024314"/>
            <a:chExt cx="2447922" cy="592137"/>
          </a:xfrm>
        </p:grpSpPr>
        <p:sp>
          <p:nvSpPr>
            <p:cNvPr id="38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39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40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41" name="AutoShape 17"/>
          <p:cNvSpPr>
            <a:spLocks/>
          </p:cNvSpPr>
          <p:nvPr/>
        </p:nvSpPr>
        <p:spPr bwMode="auto">
          <a:xfrm rot="10800000" flipH="1">
            <a:off x="1216530" y="3661723"/>
            <a:ext cx="2178067" cy="22465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2" name="AutoShape 18"/>
          <p:cNvSpPr>
            <a:spLocks/>
          </p:cNvSpPr>
          <p:nvPr/>
        </p:nvSpPr>
        <p:spPr bwMode="auto">
          <a:xfrm>
            <a:off x="1216530" y="3886381"/>
            <a:ext cx="217806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3" name="AutoShape 19"/>
          <p:cNvSpPr>
            <a:spLocks/>
          </p:cNvSpPr>
          <p:nvPr/>
        </p:nvSpPr>
        <p:spPr bwMode="auto">
          <a:xfrm flipH="1">
            <a:off x="5826670" y="3886381"/>
            <a:ext cx="186844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4" name="AutoShape 20"/>
          <p:cNvSpPr>
            <a:spLocks/>
          </p:cNvSpPr>
          <p:nvPr/>
        </p:nvSpPr>
        <p:spPr bwMode="auto">
          <a:xfrm rot="10800000">
            <a:off x="5840917" y="3661723"/>
            <a:ext cx="1854200" cy="22465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45" name="Group 12"/>
          <p:cNvGrpSpPr>
            <a:grpSpLocks/>
          </p:cNvGrpSpPr>
          <p:nvPr/>
        </p:nvGrpSpPr>
        <p:grpSpPr bwMode="auto">
          <a:xfrm rot="5400000">
            <a:off x="4388734" y="2562789"/>
            <a:ext cx="469138" cy="2428872"/>
            <a:chOff x="0" y="0"/>
            <a:chExt cx="368" cy="1538"/>
          </a:xfrm>
        </p:grpSpPr>
        <p:sp>
          <p:nvSpPr>
            <p:cNvPr id="46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47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48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49" name="Double flèche horizontale 48"/>
          <p:cNvSpPr/>
          <p:nvPr/>
        </p:nvSpPr>
        <p:spPr>
          <a:xfrm>
            <a:off x="1216530" y="3181680"/>
            <a:ext cx="6592686" cy="277826"/>
          </a:xfrm>
          <a:prstGeom prst="left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Double flèche horizontale 49"/>
          <p:cNvSpPr/>
          <p:nvPr/>
        </p:nvSpPr>
        <p:spPr>
          <a:xfrm>
            <a:off x="1271720" y="4575675"/>
            <a:ext cx="6592686" cy="277826"/>
          </a:xfrm>
          <a:prstGeom prst="left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1" name="Grouper 50"/>
          <p:cNvGrpSpPr/>
          <p:nvPr/>
        </p:nvGrpSpPr>
        <p:grpSpPr>
          <a:xfrm>
            <a:off x="1271720" y="2142499"/>
            <a:ext cx="6592686" cy="546399"/>
            <a:chOff x="1344240" y="1560078"/>
            <a:chExt cx="6423397" cy="546399"/>
          </a:xfrm>
        </p:grpSpPr>
        <p:cxnSp>
          <p:nvCxnSpPr>
            <p:cNvPr id="52" name="Connecteur droit avec flèche 51"/>
            <p:cNvCxnSpPr/>
            <p:nvPr/>
          </p:nvCxnSpPr>
          <p:spPr>
            <a:xfrm>
              <a:off x="1344240" y="1889138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/>
            <p:cNvSpPr txBox="1"/>
            <p:nvPr/>
          </p:nvSpPr>
          <p:spPr>
            <a:xfrm>
              <a:off x="3481387" y="1560078"/>
              <a:ext cx="2299753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Dseq</a:t>
              </a:r>
              <a:r>
                <a:rPr lang="fr-FR" sz="2000" dirty="0"/>
                <a:t>=0,seq=123,"a"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4" name="Grouper 53"/>
          <p:cNvGrpSpPr/>
          <p:nvPr/>
        </p:nvGrpSpPr>
        <p:grpSpPr>
          <a:xfrm>
            <a:off x="1216529" y="4881627"/>
            <a:ext cx="6423397" cy="400110"/>
            <a:chOff x="1288503" y="5173454"/>
            <a:chExt cx="6423397" cy="400110"/>
          </a:xfrm>
        </p:grpSpPr>
        <p:cxnSp>
          <p:nvCxnSpPr>
            <p:cNvPr id="55" name="Connecteur droit avec flèche 54"/>
            <p:cNvCxnSpPr/>
            <p:nvPr/>
          </p:nvCxnSpPr>
          <p:spPr>
            <a:xfrm>
              <a:off x="1288503" y="520106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ZoneTexte 55"/>
            <p:cNvSpPr txBox="1"/>
            <p:nvPr/>
          </p:nvSpPr>
          <p:spPr>
            <a:xfrm>
              <a:off x="2619692" y="5173454"/>
              <a:ext cx="238716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DSeq</a:t>
              </a:r>
              <a:r>
                <a:rPr lang="fr-FR" sz="2000" dirty="0"/>
                <a:t>=1, </a:t>
              </a:r>
              <a:r>
                <a:rPr lang="fr-FR" sz="2000" dirty="0" err="1"/>
                <a:t>seq</a:t>
              </a:r>
              <a:r>
                <a:rPr lang="fr-FR" sz="2000" dirty="0"/>
                <a:t>=456,"b"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7" name="Grouper 56"/>
          <p:cNvGrpSpPr/>
          <p:nvPr/>
        </p:nvGrpSpPr>
        <p:grpSpPr>
          <a:xfrm>
            <a:off x="1133733" y="5240108"/>
            <a:ext cx="6478588" cy="400110"/>
            <a:chOff x="1233858" y="2784910"/>
            <a:chExt cx="6478588" cy="400110"/>
          </a:xfrm>
        </p:grpSpPr>
        <p:cxnSp>
          <p:nvCxnSpPr>
            <p:cNvPr id="58" name="Connecteur droit avec flèche 57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/>
            <p:cNvSpPr txBox="1"/>
            <p:nvPr/>
          </p:nvSpPr>
          <p:spPr>
            <a:xfrm>
              <a:off x="2095094" y="2784910"/>
              <a:ext cx="2861931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DAck</a:t>
              </a:r>
              <a:r>
                <a:rPr lang="fr-FR" sz="2000" dirty="0"/>
                <a:t>=2,ack=457,</a:t>
              </a:r>
              <a:r>
                <a:rPr lang="fr-FR" sz="2000" dirty="0">
                  <a:solidFill>
                    <a:srgbClr val="FF0000"/>
                  </a:solidFill>
                </a:rPr>
                <a:t>win=100</a:t>
              </a:r>
            </a:p>
          </p:txBody>
        </p:sp>
      </p:grpSp>
      <p:grpSp>
        <p:nvGrpSpPr>
          <p:cNvPr id="63" name="Grouper 62"/>
          <p:cNvGrpSpPr/>
          <p:nvPr/>
        </p:nvGrpSpPr>
        <p:grpSpPr>
          <a:xfrm>
            <a:off x="1109001" y="5640218"/>
            <a:ext cx="6503320" cy="400110"/>
            <a:chOff x="1316974" y="1662702"/>
            <a:chExt cx="6423397" cy="400110"/>
          </a:xfrm>
        </p:grpSpPr>
        <p:cxnSp>
          <p:nvCxnSpPr>
            <p:cNvPr id="64" name="Connecteur droit avec flèche 63"/>
            <p:cNvCxnSpPr/>
            <p:nvPr/>
          </p:nvCxnSpPr>
          <p:spPr>
            <a:xfrm>
              <a:off x="1316974" y="171247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3588576" y="1662702"/>
              <a:ext cx="225726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Dseq</a:t>
              </a:r>
              <a:r>
                <a:rPr lang="fr-FR" sz="2000" dirty="0"/>
                <a:t>=2,seq=457,"c"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66" name="Grouper 65"/>
          <p:cNvGrpSpPr/>
          <p:nvPr/>
        </p:nvGrpSpPr>
        <p:grpSpPr>
          <a:xfrm>
            <a:off x="1133733" y="6104976"/>
            <a:ext cx="6478588" cy="400110"/>
            <a:chOff x="1233858" y="2784910"/>
            <a:chExt cx="6478588" cy="400110"/>
          </a:xfrm>
        </p:grpSpPr>
        <p:cxnSp>
          <p:nvCxnSpPr>
            <p:cNvPr id="67" name="Connecteur droit avec flèche 66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2095094" y="2784910"/>
              <a:ext cx="2861931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DAck</a:t>
              </a:r>
              <a:r>
                <a:rPr lang="fr-FR" sz="2000" dirty="0"/>
                <a:t>=3,ack=458,</a:t>
              </a:r>
              <a:r>
                <a:rPr lang="fr-FR" sz="2000" dirty="0">
                  <a:solidFill>
                    <a:srgbClr val="FF0000"/>
                  </a:solidFill>
                </a:rPr>
                <a:t>win=100</a:t>
              </a:r>
            </a:p>
          </p:txBody>
        </p:sp>
      </p:grpSp>
      <p:grpSp>
        <p:nvGrpSpPr>
          <p:cNvPr id="69" name="Grouper 68"/>
          <p:cNvGrpSpPr/>
          <p:nvPr/>
        </p:nvGrpSpPr>
        <p:grpSpPr>
          <a:xfrm>
            <a:off x="1271720" y="2688898"/>
            <a:ext cx="6495919" cy="400110"/>
            <a:chOff x="1344240" y="2074652"/>
            <a:chExt cx="6423397" cy="660080"/>
          </a:xfrm>
        </p:grpSpPr>
        <p:cxnSp>
          <p:nvCxnSpPr>
            <p:cNvPr id="70" name="Connecteur droit avec flèche 69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/>
            <p:cNvSpPr txBox="1"/>
            <p:nvPr/>
          </p:nvSpPr>
          <p:spPr>
            <a:xfrm>
              <a:off x="2167314" y="2074652"/>
              <a:ext cx="2799194" cy="66008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err="1"/>
                <a:t>DAck</a:t>
              </a:r>
              <a:r>
                <a:rPr lang="fr-FR" sz="2000" dirty="0"/>
                <a:t>=1,ack=124,</a:t>
              </a:r>
              <a:r>
                <a:rPr lang="fr-FR" sz="2000" dirty="0">
                  <a:solidFill>
                    <a:srgbClr val="FF0000"/>
                  </a:solidFill>
                </a:rPr>
                <a:t>win=0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921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52"/>
    </mc:Choice>
    <mc:Fallback>
      <p:transition spd="slow" advTm="30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Independant</a:t>
            </a:r>
            <a:r>
              <a:rPr lang="fr-FR" dirty="0"/>
              <a:t> </a:t>
            </a:r>
            <a:r>
              <a:rPr lang="fr-FR" dirty="0" err="1"/>
              <a:t>windows</a:t>
            </a:r>
            <a:br>
              <a:rPr lang="fr-FR" dirty="0"/>
            </a:br>
            <a:r>
              <a:rPr lang="fr-FR" dirty="0"/>
              <a:t>possible </a:t>
            </a:r>
            <a:r>
              <a:rPr lang="fr-FR" dirty="0" err="1"/>
              <a:t>problem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409471"/>
            <a:ext cx="8229600" cy="716692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Impossible to retransmit, </a:t>
            </a:r>
            <a:r>
              <a:rPr lang="fr-FR" dirty="0" err="1"/>
              <a:t>window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already</a:t>
            </a:r>
            <a:r>
              <a:rPr lang="fr-FR" dirty="0"/>
              <a:t> full on green </a:t>
            </a:r>
            <a:r>
              <a:rPr lang="fr-FR" dirty="0" err="1"/>
              <a:t>subflow</a:t>
            </a:r>
            <a:endParaRPr lang="fr-FR" dirty="0"/>
          </a:p>
        </p:txBody>
      </p:sp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0" y="3069113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17" y="3101025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er 36"/>
          <p:cNvGrpSpPr/>
          <p:nvPr/>
        </p:nvGrpSpPr>
        <p:grpSpPr>
          <a:xfrm>
            <a:off x="3394597" y="3804930"/>
            <a:ext cx="2439984" cy="440520"/>
            <a:chOff x="4024312" y="4024314"/>
            <a:chExt cx="2447922" cy="592137"/>
          </a:xfrm>
        </p:grpSpPr>
        <p:sp>
          <p:nvSpPr>
            <p:cNvPr id="38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39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40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41" name="AutoShape 17"/>
          <p:cNvSpPr>
            <a:spLocks/>
          </p:cNvSpPr>
          <p:nvPr/>
        </p:nvSpPr>
        <p:spPr bwMode="auto">
          <a:xfrm rot="10800000" flipH="1">
            <a:off x="1216530" y="3303242"/>
            <a:ext cx="2178067" cy="22465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2" name="AutoShape 18"/>
          <p:cNvSpPr>
            <a:spLocks/>
          </p:cNvSpPr>
          <p:nvPr/>
        </p:nvSpPr>
        <p:spPr bwMode="auto">
          <a:xfrm>
            <a:off x="1216530" y="3527900"/>
            <a:ext cx="217806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3" name="AutoShape 19"/>
          <p:cNvSpPr>
            <a:spLocks/>
          </p:cNvSpPr>
          <p:nvPr/>
        </p:nvSpPr>
        <p:spPr bwMode="auto">
          <a:xfrm flipH="1">
            <a:off x="5826670" y="3527900"/>
            <a:ext cx="186844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4" name="AutoShape 20"/>
          <p:cNvSpPr>
            <a:spLocks/>
          </p:cNvSpPr>
          <p:nvPr/>
        </p:nvSpPr>
        <p:spPr bwMode="auto">
          <a:xfrm rot="10800000">
            <a:off x="5840917" y="3303242"/>
            <a:ext cx="1854200" cy="22465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45" name="Group 12"/>
          <p:cNvGrpSpPr>
            <a:grpSpLocks/>
          </p:cNvGrpSpPr>
          <p:nvPr/>
        </p:nvGrpSpPr>
        <p:grpSpPr bwMode="auto">
          <a:xfrm rot="5400000">
            <a:off x="4388734" y="2204308"/>
            <a:ext cx="469138" cy="2428872"/>
            <a:chOff x="0" y="0"/>
            <a:chExt cx="368" cy="1538"/>
          </a:xfrm>
        </p:grpSpPr>
        <p:sp>
          <p:nvSpPr>
            <p:cNvPr id="46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47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48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49" name="Double flèche horizontale 48"/>
          <p:cNvSpPr/>
          <p:nvPr/>
        </p:nvSpPr>
        <p:spPr>
          <a:xfrm>
            <a:off x="1216530" y="2823199"/>
            <a:ext cx="6592686" cy="277826"/>
          </a:xfrm>
          <a:prstGeom prst="left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Double flèche horizontale 49"/>
          <p:cNvSpPr/>
          <p:nvPr/>
        </p:nvSpPr>
        <p:spPr>
          <a:xfrm>
            <a:off x="1271720" y="4217194"/>
            <a:ext cx="6592686" cy="277826"/>
          </a:xfrm>
          <a:prstGeom prst="left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1" name="Grouper 50"/>
          <p:cNvGrpSpPr/>
          <p:nvPr/>
        </p:nvGrpSpPr>
        <p:grpSpPr>
          <a:xfrm>
            <a:off x="1271719" y="1784018"/>
            <a:ext cx="5445075" cy="546399"/>
            <a:chOff x="1344240" y="1560078"/>
            <a:chExt cx="6423397" cy="546399"/>
          </a:xfrm>
        </p:grpSpPr>
        <p:cxnSp>
          <p:nvCxnSpPr>
            <p:cNvPr id="52" name="Connecteur droit avec flèche 51"/>
            <p:cNvCxnSpPr/>
            <p:nvPr/>
          </p:nvCxnSpPr>
          <p:spPr>
            <a:xfrm>
              <a:off x="1344240" y="1889138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/>
            <p:cNvSpPr txBox="1"/>
            <p:nvPr/>
          </p:nvSpPr>
          <p:spPr>
            <a:xfrm>
              <a:off x="3481387" y="1560078"/>
              <a:ext cx="2299753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Dseq</a:t>
              </a:r>
              <a:r>
                <a:rPr lang="fr-FR" sz="2000" dirty="0"/>
                <a:t>=0,seq=123,"a"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4" name="Grouper 53"/>
          <p:cNvGrpSpPr/>
          <p:nvPr/>
        </p:nvGrpSpPr>
        <p:grpSpPr>
          <a:xfrm>
            <a:off x="1216529" y="4523146"/>
            <a:ext cx="6423397" cy="400110"/>
            <a:chOff x="1288503" y="5173454"/>
            <a:chExt cx="6423397" cy="400110"/>
          </a:xfrm>
        </p:grpSpPr>
        <p:cxnSp>
          <p:nvCxnSpPr>
            <p:cNvPr id="55" name="Connecteur droit avec flèche 54"/>
            <p:cNvCxnSpPr/>
            <p:nvPr/>
          </p:nvCxnSpPr>
          <p:spPr>
            <a:xfrm>
              <a:off x="1288503" y="520106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ZoneTexte 55"/>
            <p:cNvSpPr txBox="1"/>
            <p:nvPr/>
          </p:nvSpPr>
          <p:spPr>
            <a:xfrm>
              <a:off x="2619692" y="5173454"/>
              <a:ext cx="238716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DSeq</a:t>
              </a:r>
              <a:r>
                <a:rPr lang="fr-FR" sz="2000" dirty="0"/>
                <a:t>=1, </a:t>
              </a:r>
              <a:r>
                <a:rPr lang="fr-FR" sz="2000" dirty="0" err="1"/>
                <a:t>seq</a:t>
              </a:r>
              <a:r>
                <a:rPr lang="fr-FR" sz="2000" dirty="0"/>
                <a:t>=456,"b"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7" name="Grouper 56"/>
          <p:cNvGrpSpPr/>
          <p:nvPr/>
        </p:nvGrpSpPr>
        <p:grpSpPr>
          <a:xfrm>
            <a:off x="1133733" y="4881627"/>
            <a:ext cx="6478588" cy="400110"/>
            <a:chOff x="1233858" y="2784910"/>
            <a:chExt cx="6478588" cy="400110"/>
          </a:xfrm>
        </p:grpSpPr>
        <p:cxnSp>
          <p:nvCxnSpPr>
            <p:cNvPr id="58" name="Connecteur droit avec flèche 57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/>
            <p:cNvSpPr txBox="1"/>
            <p:nvPr/>
          </p:nvSpPr>
          <p:spPr>
            <a:xfrm>
              <a:off x="2095094" y="2784910"/>
              <a:ext cx="260194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DAck</a:t>
              </a:r>
              <a:r>
                <a:rPr lang="fr-FR" sz="2000" dirty="0"/>
                <a:t>=2,ack=457,</a:t>
              </a:r>
              <a:r>
                <a:rPr lang="fr-FR" sz="2000" dirty="0">
                  <a:solidFill>
                    <a:srgbClr val="FF0000"/>
                  </a:solidFill>
                </a:rPr>
                <a:t>win=0</a:t>
              </a:r>
            </a:p>
          </p:txBody>
        </p:sp>
      </p:grpSp>
      <p:sp>
        <p:nvSpPr>
          <p:cNvPr id="61" name="Interdiction 60"/>
          <p:cNvSpPr/>
          <p:nvPr/>
        </p:nvSpPr>
        <p:spPr>
          <a:xfrm>
            <a:off x="6498216" y="2166741"/>
            <a:ext cx="310275" cy="327351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2" name="Interdiction 61"/>
          <p:cNvSpPr/>
          <p:nvPr/>
        </p:nvSpPr>
        <p:spPr>
          <a:xfrm>
            <a:off x="4578698" y="2773595"/>
            <a:ext cx="310275" cy="327351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53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02"/>
    </mc:Choice>
    <mc:Fallback>
      <p:transition spd="slow" advTm="52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9" grpId="0" animBg="1"/>
      <p:bldP spid="61" grpId="0" animBg="1"/>
      <p:bldP spid="6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 single </a:t>
            </a:r>
            <a:r>
              <a:rPr lang="fr-FR" dirty="0" err="1"/>
              <a:t>window</a:t>
            </a:r>
            <a:r>
              <a:rPr lang="fr-FR" dirty="0"/>
              <a:t> </a:t>
            </a:r>
            <a:r>
              <a:rPr lang="fr-FR" dirty="0" err="1"/>
              <a:t>shared</a:t>
            </a:r>
            <a:r>
              <a:rPr lang="fr-FR" dirty="0"/>
              <a:t> by all </a:t>
            </a:r>
            <a:r>
              <a:rPr lang="fr-FR" dirty="0" err="1"/>
              <a:t>subflows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0" y="3427594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17" y="3459506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er 36"/>
          <p:cNvGrpSpPr/>
          <p:nvPr/>
        </p:nvGrpSpPr>
        <p:grpSpPr>
          <a:xfrm>
            <a:off x="3394597" y="4163411"/>
            <a:ext cx="2439984" cy="440520"/>
            <a:chOff x="4024312" y="4024314"/>
            <a:chExt cx="2447922" cy="592137"/>
          </a:xfrm>
        </p:grpSpPr>
        <p:sp>
          <p:nvSpPr>
            <p:cNvPr id="38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39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40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41" name="AutoShape 17"/>
          <p:cNvSpPr>
            <a:spLocks/>
          </p:cNvSpPr>
          <p:nvPr/>
        </p:nvSpPr>
        <p:spPr bwMode="auto">
          <a:xfrm rot="10800000" flipH="1">
            <a:off x="1216530" y="3661723"/>
            <a:ext cx="2178067" cy="22465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2" name="AutoShape 18"/>
          <p:cNvSpPr>
            <a:spLocks/>
          </p:cNvSpPr>
          <p:nvPr/>
        </p:nvSpPr>
        <p:spPr bwMode="auto">
          <a:xfrm>
            <a:off x="1216530" y="3886381"/>
            <a:ext cx="217806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3" name="AutoShape 19"/>
          <p:cNvSpPr>
            <a:spLocks/>
          </p:cNvSpPr>
          <p:nvPr/>
        </p:nvSpPr>
        <p:spPr bwMode="auto">
          <a:xfrm flipH="1">
            <a:off x="5826670" y="3886381"/>
            <a:ext cx="186844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4" name="AutoShape 20"/>
          <p:cNvSpPr>
            <a:spLocks/>
          </p:cNvSpPr>
          <p:nvPr/>
        </p:nvSpPr>
        <p:spPr bwMode="auto">
          <a:xfrm rot="10800000">
            <a:off x="5840917" y="3661723"/>
            <a:ext cx="1854200" cy="22465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45" name="Group 12"/>
          <p:cNvGrpSpPr>
            <a:grpSpLocks/>
          </p:cNvGrpSpPr>
          <p:nvPr/>
        </p:nvGrpSpPr>
        <p:grpSpPr bwMode="auto">
          <a:xfrm rot="5400000">
            <a:off x="4388734" y="2562789"/>
            <a:ext cx="469138" cy="2428872"/>
            <a:chOff x="0" y="0"/>
            <a:chExt cx="368" cy="1538"/>
          </a:xfrm>
        </p:grpSpPr>
        <p:sp>
          <p:nvSpPr>
            <p:cNvPr id="46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47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48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49" name="Double flèche horizontale 48"/>
          <p:cNvSpPr/>
          <p:nvPr/>
        </p:nvSpPr>
        <p:spPr>
          <a:xfrm>
            <a:off x="1216530" y="3181680"/>
            <a:ext cx="6592686" cy="277826"/>
          </a:xfrm>
          <a:prstGeom prst="left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Double flèche horizontale 49"/>
          <p:cNvSpPr/>
          <p:nvPr/>
        </p:nvSpPr>
        <p:spPr>
          <a:xfrm>
            <a:off x="1271720" y="4575675"/>
            <a:ext cx="6592686" cy="277826"/>
          </a:xfrm>
          <a:prstGeom prst="left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1" name="Grouper 50"/>
          <p:cNvGrpSpPr/>
          <p:nvPr/>
        </p:nvGrpSpPr>
        <p:grpSpPr>
          <a:xfrm>
            <a:off x="1271720" y="2142499"/>
            <a:ext cx="6592686" cy="546399"/>
            <a:chOff x="1344240" y="1560078"/>
            <a:chExt cx="6423397" cy="546399"/>
          </a:xfrm>
        </p:grpSpPr>
        <p:cxnSp>
          <p:nvCxnSpPr>
            <p:cNvPr id="52" name="Connecteur droit avec flèche 51"/>
            <p:cNvCxnSpPr/>
            <p:nvPr/>
          </p:nvCxnSpPr>
          <p:spPr>
            <a:xfrm>
              <a:off x="1344240" y="1889138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/>
            <p:cNvSpPr txBox="1"/>
            <p:nvPr/>
          </p:nvSpPr>
          <p:spPr>
            <a:xfrm>
              <a:off x="3481387" y="1560078"/>
              <a:ext cx="2299753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Dseq</a:t>
              </a:r>
              <a:r>
                <a:rPr lang="fr-FR" sz="2000" dirty="0">
                  <a:solidFill>
                    <a:srgbClr val="FF0000"/>
                  </a:solidFill>
                </a:rPr>
                <a:t>=0</a:t>
              </a:r>
              <a:r>
                <a:rPr lang="fr-FR" sz="2000" dirty="0"/>
                <a:t>,seq=123,"a"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4" name="Grouper 53"/>
          <p:cNvGrpSpPr/>
          <p:nvPr/>
        </p:nvGrpSpPr>
        <p:grpSpPr>
          <a:xfrm>
            <a:off x="1216529" y="4881627"/>
            <a:ext cx="6423397" cy="400110"/>
            <a:chOff x="1288503" y="5173454"/>
            <a:chExt cx="6423397" cy="400110"/>
          </a:xfrm>
        </p:grpSpPr>
        <p:cxnSp>
          <p:nvCxnSpPr>
            <p:cNvPr id="55" name="Connecteur droit avec flèche 54"/>
            <p:cNvCxnSpPr/>
            <p:nvPr/>
          </p:nvCxnSpPr>
          <p:spPr>
            <a:xfrm>
              <a:off x="1288503" y="520106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ZoneTexte 55"/>
            <p:cNvSpPr txBox="1"/>
            <p:nvPr/>
          </p:nvSpPr>
          <p:spPr>
            <a:xfrm>
              <a:off x="2619692" y="5173454"/>
              <a:ext cx="238716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DSeq</a:t>
              </a:r>
              <a:r>
                <a:rPr lang="fr-FR" sz="2000" dirty="0">
                  <a:solidFill>
                    <a:srgbClr val="FF0000"/>
                  </a:solidFill>
                </a:rPr>
                <a:t>=1</a:t>
              </a:r>
              <a:r>
                <a:rPr lang="fr-FR" sz="2000" dirty="0"/>
                <a:t>, </a:t>
              </a:r>
              <a:r>
                <a:rPr lang="fr-FR" sz="2000" dirty="0" err="1"/>
                <a:t>seq</a:t>
              </a:r>
              <a:r>
                <a:rPr lang="fr-FR" sz="2000" dirty="0"/>
                <a:t>=456,"b"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7" name="Grouper 56"/>
          <p:cNvGrpSpPr/>
          <p:nvPr/>
        </p:nvGrpSpPr>
        <p:grpSpPr>
          <a:xfrm>
            <a:off x="1133733" y="5240108"/>
            <a:ext cx="6478588" cy="400110"/>
            <a:chOff x="1233858" y="2784910"/>
            <a:chExt cx="6478588" cy="400110"/>
          </a:xfrm>
        </p:grpSpPr>
        <p:cxnSp>
          <p:nvCxnSpPr>
            <p:cNvPr id="58" name="Connecteur droit avec flèche 57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/>
            <p:cNvSpPr txBox="1"/>
            <p:nvPr/>
          </p:nvSpPr>
          <p:spPr>
            <a:xfrm>
              <a:off x="2095094" y="2784910"/>
              <a:ext cx="273193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DAck</a:t>
              </a:r>
              <a:r>
                <a:rPr lang="fr-FR" sz="2000" dirty="0">
                  <a:solidFill>
                    <a:srgbClr val="FF0000"/>
                  </a:solidFill>
                </a:rPr>
                <a:t>=2</a:t>
              </a:r>
              <a:r>
                <a:rPr lang="fr-FR" sz="2000" dirty="0"/>
                <a:t>,ack=457,</a:t>
              </a:r>
              <a:r>
                <a:rPr lang="fr-FR" sz="2000" dirty="0">
                  <a:solidFill>
                    <a:srgbClr val="FF0000"/>
                  </a:solidFill>
                </a:rPr>
                <a:t>win=10</a:t>
              </a:r>
            </a:p>
          </p:txBody>
        </p:sp>
      </p:grpSp>
      <p:grpSp>
        <p:nvGrpSpPr>
          <p:cNvPr id="63" name="Grouper 62"/>
          <p:cNvGrpSpPr/>
          <p:nvPr/>
        </p:nvGrpSpPr>
        <p:grpSpPr>
          <a:xfrm>
            <a:off x="1109001" y="5640218"/>
            <a:ext cx="6503320" cy="400110"/>
            <a:chOff x="1316974" y="1662702"/>
            <a:chExt cx="6423397" cy="400110"/>
          </a:xfrm>
        </p:grpSpPr>
        <p:cxnSp>
          <p:nvCxnSpPr>
            <p:cNvPr id="64" name="Connecteur droit avec flèche 63"/>
            <p:cNvCxnSpPr/>
            <p:nvPr/>
          </p:nvCxnSpPr>
          <p:spPr>
            <a:xfrm>
              <a:off x="1316974" y="171247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3588576" y="1662702"/>
              <a:ext cx="225726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Dseq</a:t>
              </a:r>
              <a:r>
                <a:rPr lang="fr-FR" sz="2000" dirty="0">
                  <a:solidFill>
                    <a:srgbClr val="FF0000"/>
                  </a:solidFill>
                </a:rPr>
                <a:t>=2</a:t>
              </a:r>
              <a:r>
                <a:rPr lang="fr-FR" sz="2000" dirty="0"/>
                <a:t>,seq=457,"c"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66" name="Grouper 65"/>
          <p:cNvGrpSpPr/>
          <p:nvPr/>
        </p:nvGrpSpPr>
        <p:grpSpPr>
          <a:xfrm>
            <a:off x="1133733" y="6104976"/>
            <a:ext cx="6478588" cy="400110"/>
            <a:chOff x="1233858" y="2784910"/>
            <a:chExt cx="6478588" cy="400110"/>
          </a:xfrm>
        </p:grpSpPr>
        <p:cxnSp>
          <p:nvCxnSpPr>
            <p:cNvPr id="67" name="Connecteur droit avec flèche 66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2095094" y="2784910"/>
              <a:ext cx="273193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DAck</a:t>
              </a:r>
              <a:r>
                <a:rPr lang="fr-FR" sz="2000" dirty="0">
                  <a:solidFill>
                    <a:srgbClr val="FF0000"/>
                  </a:solidFill>
                </a:rPr>
                <a:t>=3</a:t>
              </a:r>
              <a:r>
                <a:rPr lang="fr-FR" sz="2000" dirty="0"/>
                <a:t>,ack=458,</a:t>
              </a:r>
              <a:r>
                <a:rPr lang="fr-FR" sz="2000" dirty="0">
                  <a:solidFill>
                    <a:srgbClr val="FF0000"/>
                  </a:solidFill>
                </a:rPr>
                <a:t>win=10</a:t>
              </a:r>
            </a:p>
          </p:txBody>
        </p:sp>
      </p:grpSp>
      <p:grpSp>
        <p:nvGrpSpPr>
          <p:cNvPr id="69" name="Grouper 68"/>
          <p:cNvGrpSpPr/>
          <p:nvPr/>
        </p:nvGrpSpPr>
        <p:grpSpPr>
          <a:xfrm>
            <a:off x="1271720" y="2688898"/>
            <a:ext cx="6495919" cy="400110"/>
            <a:chOff x="1344240" y="2074652"/>
            <a:chExt cx="6423397" cy="660080"/>
          </a:xfrm>
        </p:grpSpPr>
        <p:cxnSp>
          <p:nvCxnSpPr>
            <p:cNvPr id="70" name="Connecteur droit avec flèche 69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/>
            <p:cNvSpPr txBox="1"/>
            <p:nvPr/>
          </p:nvSpPr>
          <p:spPr>
            <a:xfrm>
              <a:off x="2167314" y="2074652"/>
              <a:ext cx="2799194" cy="66008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err="1">
                  <a:solidFill>
                    <a:srgbClr val="FF0000"/>
                  </a:solidFill>
                </a:rPr>
                <a:t>DAck</a:t>
              </a:r>
              <a:r>
                <a:rPr lang="fr-FR" sz="2000" dirty="0">
                  <a:solidFill>
                    <a:srgbClr val="FF0000"/>
                  </a:solidFill>
                </a:rPr>
                <a:t>=1</a:t>
              </a:r>
              <a:r>
                <a:rPr lang="fr-FR" sz="2000" dirty="0"/>
                <a:t>,ack=124,</a:t>
              </a:r>
              <a:r>
                <a:rPr lang="fr-FR" sz="2000" dirty="0">
                  <a:solidFill>
                    <a:srgbClr val="FF0000"/>
                  </a:solidFill>
                </a:rPr>
                <a:t>win=10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951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06"/>
    </mc:Choice>
    <mc:Fallback>
      <p:transition spd="slow" advTm="13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Multipath</a:t>
            </a:r>
            <a:r>
              <a:rPr lang="fr-FR" dirty="0"/>
              <a:t> TCP Windows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maintains</a:t>
            </a:r>
            <a:r>
              <a:rPr lang="fr-FR" dirty="0"/>
              <a:t> one </a:t>
            </a:r>
            <a:r>
              <a:rPr lang="fr-FR" dirty="0" err="1"/>
              <a:t>window</a:t>
            </a:r>
            <a:r>
              <a:rPr lang="fr-FR" dirty="0"/>
              <a:t> per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connection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 err="1"/>
              <a:t>Window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relative to the last </a:t>
            </a:r>
            <a:r>
              <a:rPr lang="fr-FR" dirty="0" err="1"/>
              <a:t>acked</a:t>
            </a:r>
            <a:r>
              <a:rPr lang="fr-FR" dirty="0"/>
              <a:t> data (</a:t>
            </a:r>
            <a:r>
              <a:rPr lang="fr-FR" dirty="0">
                <a:solidFill>
                  <a:srgbClr val="FF0000"/>
                </a:solidFill>
              </a:rPr>
              <a:t>Data </a:t>
            </a:r>
            <a:r>
              <a:rPr lang="fr-FR" dirty="0" err="1">
                <a:solidFill>
                  <a:srgbClr val="FF0000"/>
                </a:solidFill>
              </a:rPr>
              <a:t>Ack</a:t>
            </a:r>
            <a:r>
              <a:rPr lang="fr-FR" dirty="0"/>
              <a:t>)</a:t>
            </a:r>
          </a:p>
          <a:p>
            <a:pPr lvl="1"/>
            <a:r>
              <a:rPr lang="fr-FR" dirty="0" err="1"/>
              <a:t>Window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shared</a:t>
            </a:r>
            <a:r>
              <a:rPr lang="fr-FR" dirty="0"/>
              <a:t> </a:t>
            </a:r>
            <a:r>
              <a:rPr lang="fr-FR" dirty="0" err="1"/>
              <a:t>among</a:t>
            </a:r>
            <a:r>
              <a:rPr lang="fr-FR" dirty="0"/>
              <a:t> all </a:t>
            </a:r>
            <a:r>
              <a:rPr lang="fr-FR" dirty="0" err="1"/>
              <a:t>subflows</a:t>
            </a:r>
            <a:endParaRPr lang="fr-FR" dirty="0"/>
          </a:p>
          <a:p>
            <a:pPr lvl="2"/>
            <a:r>
              <a:rPr lang="fr-FR" dirty="0" err="1"/>
              <a:t>It's</a:t>
            </a:r>
            <a:r>
              <a:rPr lang="fr-FR" dirty="0"/>
              <a:t> up to the </a:t>
            </a:r>
            <a:r>
              <a:rPr lang="fr-FR" dirty="0" err="1"/>
              <a:t>implementation</a:t>
            </a:r>
            <a:r>
              <a:rPr lang="fr-FR" dirty="0"/>
              <a:t> to </a:t>
            </a:r>
            <a:r>
              <a:rPr lang="fr-FR" dirty="0" err="1"/>
              <a:t>decide</a:t>
            </a:r>
            <a:r>
              <a:rPr lang="fr-FR" dirty="0"/>
              <a:t> how the </a:t>
            </a:r>
            <a:r>
              <a:rPr lang="fr-FR" dirty="0" err="1"/>
              <a:t>window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shared</a:t>
            </a:r>
            <a:endParaRPr lang="fr-FR" dirty="0"/>
          </a:p>
          <a:p>
            <a:pPr lvl="1"/>
            <a:r>
              <a:rPr lang="fr-FR" dirty="0" err="1"/>
              <a:t>Window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transmitted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the </a:t>
            </a:r>
            <a:r>
              <a:rPr lang="fr-FR" dirty="0" err="1">
                <a:latin typeface="Courier"/>
                <a:cs typeface="Courier"/>
              </a:rPr>
              <a:t>window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of the </a:t>
            </a:r>
            <a:r>
              <a:rPr lang="fr-FR" dirty="0" err="1"/>
              <a:t>regular</a:t>
            </a:r>
            <a:r>
              <a:rPr lang="fr-FR" dirty="0"/>
              <a:t> TCP header</a:t>
            </a:r>
          </a:p>
          <a:p>
            <a:pPr lvl="1"/>
            <a:r>
              <a:rPr lang="fr-FR" dirty="0"/>
              <a:t>If </a:t>
            </a:r>
            <a:r>
              <a:rPr lang="fr-FR" dirty="0" err="1"/>
              <a:t>middleboxes</a:t>
            </a:r>
            <a:r>
              <a:rPr lang="fr-FR" dirty="0"/>
              <a:t> change </a:t>
            </a:r>
            <a:r>
              <a:rPr lang="fr-FR" dirty="0" err="1">
                <a:latin typeface="Courier"/>
                <a:cs typeface="Courier"/>
              </a:rPr>
              <a:t>window</a:t>
            </a:r>
            <a:r>
              <a:rPr lang="fr-FR" dirty="0">
                <a:latin typeface="Courier"/>
                <a:cs typeface="Courier"/>
              </a:rPr>
              <a:t> </a:t>
            </a:r>
            <a:r>
              <a:rPr lang="fr-FR" dirty="0" err="1">
                <a:cs typeface="Courier"/>
              </a:rPr>
              <a:t>field</a:t>
            </a:r>
            <a:r>
              <a:rPr lang="fr-FR" dirty="0">
                <a:cs typeface="Courier"/>
              </a:rPr>
              <a:t>, </a:t>
            </a:r>
          </a:p>
          <a:p>
            <a:pPr lvl="2"/>
            <a:r>
              <a:rPr lang="fr-FR" dirty="0">
                <a:cs typeface="Courier"/>
              </a:rPr>
              <a:t>use </a:t>
            </a:r>
            <a:r>
              <a:rPr lang="fr-FR" dirty="0" err="1">
                <a:cs typeface="Courier"/>
              </a:rPr>
              <a:t>largest</a:t>
            </a:r>
            <a:r>
              <a:rPr lang="fr-FR" dirty="0">
                <a:cs typeface="Courier"/>
              </a:rPr>
              <a:t> </a:t>
            </a:r>
            <a:r>
              <a:rPr lang="fr-FR" dirty="0" err="1">
                <a:latin typeface="Courier"/>
                <a:cs typeface="Courier"/>
              </a:rPr>
              <a:t>window</a:t>
            </a:r>
            <a:r>
              <a:rPr lang="fr-FR" dirty="0">
                <a:cs typeface="Courier"/>
              </a:rPr>
              <a:t> </a:t>
            </a:r>
            <a:r>
              <a:rPr lang="fr-FR" dirty="0" err="1">
                <a:cs typeface="Courier"/>
              </a:rPr>
              <a:t>received</a:t>
            </a:r>
            <a:r>
              <a:rPr lang="fr-FR" dirty="0">
                <a:cs typeface="Courier"/>
              </a:rPr>
              <a:t> </a:t>
            </a:r>
            <a:r>
              <a:rPr lang="fr-FR" dirty="0" err="1">
                <a:cs typeface="Courier"/>
              </a:rPr>
              <a:t>at</a:t>
            </a:r>
            <a:r>
              <a:rPr lang="fr-FR" dirty="0">
                <a:cs typeface="Courier"/>
              </a:rPr>
              <a:t> MPTCP-</a:t>
            </a:r>
            <a:r>
              <a:rPr lang="fr-FR" dirty="0" err="1">
                <a:cs typeface="Courier"/>
              </a:rPr>
              <a:t>level</a:t>
            </a:r>
            <a:endParaRPr lang="fr-FR" dirty="0">
              <a:cs typeface="Courier"/>
            </a:endParaRPr>
          </a:p>
          <a:p>
            <a:pPr lvl="2"/>
            <a:r>
              <a:rPr lang="fr-FR" dirty="0">
                <a:cs typeface="Courier"/>
              </a:rPr>
              <a:t>use </a:t>
            </a:r>
            <a:r>
              <a:rPr lang="fr-FR" dirty="0" err="1">
                <a:cs typeface="Courier"/>
              </a:rPr>
              <a:t>received</a:t>
            </a:r>
            <a:r>
              <a:rPr lang="fr-FR" dirty="0">
                <a:cs typeface="Courier"/>
              </a:rPr>
              <a:t> </a:t>
            </a:r>
            <a:r>
              <a:rPr lang="fr-FR" dirty="0" err="1">
                <a:latin typeface="Courier"/>
                <a:cs typeface="Courier"/>
              </a:rPr>
              <a:t>window</a:t>
            </a:r>
            <a:r>
              <a:rPr lang="fr-FR" dirty="0">
                <a:cs typeface="Courier"/>
              </a:rPr>
              <a:t> over </a:t>
            </a:r>
            <a:r>
              <a:rPr lang="fr-FR" dirty="0" err="1">
                <a:cs typeface="Courier"/>
              </a:rPr>
              <a:t>each</a:t>
            </a:r>
            <a:r>
              <a:rPr lang="fr-FR" dirty="0">
                <a:cs typeface="Courier"/>
              </a:rPr>
              <a:t> </a:t>
            </a:r>
            <a:r>
              <a:rPr lang="fr-FR" dirty="0" err="1">
                <a:cs typeface="Courier"/>
              </a:rPr>
              <a:t>subflow</a:t>
            </a:r>
            <a:r>
              <a:rPr lang="fr-FR" dirty="0">
                <a:cs typeface="Courier"/>
              </a:rPr>
              <a:t> to </a:t>
            </a:r>
            <a:r>
              <a:rPr lang="fr-FR" dirty="0" err="1">
                <a:cs typeface="Courier"/>
              </a:rPr>
              <a:t>cope</a:t>
            </a:r>
            <a:r>
              <a:rPr lang="fr-FR" dirty="0">
                <a:cs typeface="Courier"/>
              </a:rPr>
              <a:t> </a:t>
            </a:r>
            <a:r>
              <a:rPr lang="fr-FR" dirty="0" err="1">
                <a:cs typeface="Courier"/>
              </a:rPr>
              <a:t>with</a:t>
            </a:r>
            <a:r>
              <a:rPr lang="fr-FR" dirty="0">
                <a:cs typeface="Courier"/>
              </a:rPr>
              <a:t> the flow control </a:t>
            </a:r>
            <a:r>
              <a:rPr lang="fr-FR" dirty="0" err="1">
                <a:cs typeface="Courier"/>
              </a:rPr>
              <a:t>imposed</a:t>
            </a:r>
            <a:r>
              <a:rPr lang="fr-FR" dirty="0">
                <a:cs typeface="Courier"/>
              </a:rPr>
              <a:t> by the </a:t>
            </a:r>
            <a:r>
              <a:rPr lang="fr-FR" dirty="0" err="1">
                <a:cs typeface="Courier"/>
              </a:rPr>
              <a:t>middlebox</a:t>
            </a:r>
            <a:endParaRPr lang="fr-FR" dirty="0"/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24747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FR" dirty="0" err="1"/>
              <a:t>Multipath</a:t>
            </a:r>
            <a:r>
              <a:rPr lang="fr-FR" dirty="0"/>
              <a:t> TCP buffers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303705" y="2302218"/>
            <a:ext cx="3466888" cy="3008151"/>
            <a:chOff x="0" y="0"/>
            <a:chExt cx="891" cy="273"/>
          </a:xfrm>
        </p:grpSpPr>
        <p:sp>
          <p:nvSpPr>
            <p:cNvPr id="5" name="AutoShape 39"/>
            <p:cNvSpPr>
              <a:spLocks/>
            </p:cNvSpPr>
            <p:nvPr/>
          </p:nvSpPr>
          <p:spPr bwMode="auto">
            <a:xfrm>
              <a:off x="0" y="0"/>
              <a:ext cx="890" cy="273"/>
            </a:xfrm>
            <a:prstGeom prst="roundRect">
              <a:avLst>
                <a:gd name="adj" fmla="val 361"/>
              </a:avLst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6" name="Rectangle 40"/>
            <p:cNvSpPr>
              <a:spLocks/>
            </p:cNvSpPr>
            <p:nvPr/>
          </p:nvSpPr>
          <p:spPr bwMode="auto">
            <a:xfrm>
              <a:off x="0" y="40"/>
              <a:ext cx="8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84000"/>
                </a:lnSpc>
                <a:tabLst>
                  <a:tab pos="723900" algn="l"/>
                  <a:tab pos="1447800" algn="l"/>
                  <a:tab pos="2171700" algn="l"/>
                  <a:tab pos="2882900" algn="l"/>
                </a:tabLst>
              </a:pPr>
              <a:endParaRPr lang="en-US" sz="200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447591" y="3024959"/>
            <a:ext cx="3177620" cy="5757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Multipath</a:t>
            </a:r>
            <a:r>
              <a:rPr lang="fr-FR" dirty="0"/>
              <a:t> TCP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0063" y="3757232"/>
            <a:ext cx="1253612" cy="564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TCP1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9084" y="2402946"/>
            <a:ext cx="3134591" cy="446784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socket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68359" y="4488559"/>
            <a:ext cx="1253612" cy="65514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TCP2</a:t>
            </a:r>
          </a:p>
        </p:txBody>
      </p:sp>
      <p:sp>
        <p:nvSpPr>
          <p:cNvPr id="11" name="Ellipse 10"/>
          <p:cNvSpPr/>
          <p:nvPr/>
        </p:nvSpPr>
        <p:spPr>
          <a:xfrm>
            <a:off x="4797562" y="2176094"/>
            <a:ext cx="596498" cy="256013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ogner un rectangle avec un coin du même côté 14"/>
          <p:cNvSpPr/>
          <p:nvPr/>
        </p:nvSpPr>
        <p:spPr>
          <a:xfrm rot="10800000">
            <a:off x="1447014" y="4515010"/>
            <a:ext cx="456199" cy="687172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ogner un rectangle avec un coin du même côté 16"/>
          <p:cNvSpPr/>
          <p:nvPr/>
        </p:nvSpPr>
        <p:spPr>
          <a:xfrm rot="10800000">
            <a:off x="2465934" y="4515010"/>
            <a:ext cx="456199" cy="687172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2207013" y="2534161"/>
            <a:ext cx="0" cy="4176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1668951" y="4097387"/>
            <a:ext cx="427095" cy="4176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2465933" y="4097387"/>
            <a:ext cx="242653" cy="4176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1948084" y="3969380"/>
            <a:ext cx="596498" cy="2560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2207013" y="3548420"/>
            <a:ext cx="0" cy="4176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gner un rectangle avec un coin du même côté 13"/>
          <p:cNvSpPr/>
          <p:nvPr/>
        </p:nvSpPr>
        <p:spPr>
          <a:xfrm rot="10800000">
            <a:off x="2009735" y="2988073"/>
            <a:ext cx="456199" cy="687172"/>
          </a:xfrm>
          <a:prstGeom prst="snip2Same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ogner un rectangle avec un coin du même côté 29"/>
          <p:cNvSpPr/>
          <p:nvPr/>
        </p:nvSpPr>
        <p:spPr>
          <a:xfrm>
            <a:off x="7254295" y="4515010"/>
            <a:ext cx="456199" cy="687172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Bulle ronde 30"/>
          <p:cNvSpPr/>
          <p:nvPr/>
        </p:nvSpPr>
        <p:spPr>
          <a:xfrm>
            <a:off x="0" y="3076040"/>
            <a:ext cx="1800133" cy="705199"/>
          </a:xfrm>
          <a:prstGeom prst="wedgeEllipseCallout">
            <a:avLst>
              <a:gd name="adj1" fmla="val 59096"/>
              <a:gd name="adj2" fmla="val 8743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tx1"/>
                </a:solidFill>
              </a:rPr>
              <a:t>Scheduler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32" name="Rogner un rectangle avec un coin du même côté 31"/>
          <p:cNvSpPr/>
          <p:nvPr/>
        </p:nvSpPr>
        <p:spPr>
          <a:xfrm>
            <a:off x="8230601" y="4515010"/>
            <a:ext cx="456199" cy="687172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Bulle ronde 32"/>
          <p:cNvSpPr/>
          <p:nvPr/>
        </p:nvSpPr>
        <p:spPr>
          <a:xfrm>
            <a:off x="209601" y="5470972"/>
            <a:ext cx="3237990" cy="1162024"/>
          </a:xfrm>
          <a:prstGeom prst="wedgeEllipseCallout">
            <a:avLst>
              <a:gd name="adj1" fmla="val 8703"/>
              <a:gd name="adj2" fmla="val -90089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Transmit queues, </a:t>
            </a:r>
            <a:r>
              <a:rPr lang="fr-FR" sz="2000" dirty="0" err="1">
                <a:solidFill>
                  <a:schemeClr val="tx1"/>
                </a:solidFill>
              </a:rPr>
              <a:t>process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only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regular</a:t>
            </a:r>
            <a:r>
              <a:rPr lang="fr-FR" sz="2000" dirty="0">
                <a:solidFill>
                  <a:schemeClr val="tx1"/>
                </a:solidFill>
              </a:rPr>
              <a:t> TCP header</a:t>
            </a:r>
          </a:p>
        </p:txBody>
      </p:sp>
      <p:sp>
        <p:nvSpPr>
          <p:cNvPr id="34" name="Bulle ronde 33"/>
          <p:cNvSpPr/>
          <p:nvPr/>
        </p:nvSpPr>
        <p:spPr>
          <a:xfrm>
            <a:off x="5918247" y="5623372"/>
            <a:ext cx="2934464" cy="1009624"/>
          </a:xfrm>
          <a:prstGeom prst="wedgeEllipseCallout">
            <a:avLst>
              <a:gd name="adj1" fmla="val 4951"/>
              <a:gd name="adj2" fmla="val -9145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tx1"/>
                </a:solidFill>
              </a:rPr>
              <a:t>Reorder</a:t>
            </a:r>
            <a:r>
              <a:rPr lang="fr-FR" sz="2000" dirty="0">
                <a:solidFill>
                  <a:schemeClr val="tx1"/>
                </a:solidFill>
              </a:rPr>
              <a:t> queue, </a:t>
            </a:r>
            <a:r>
              <a:rPr lang="fr-FR" sz="2000" dirty="0" err="1">
                <a:solidFill>
                  <a:schemeClr val="tx1"/>
                </a:solidFill>
              </a:rPr>
              <a:t>processes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only</a:t>
            </a:r>
            <a:r>
              <a:rPr lang="fr-FR" sz="2000" dirty="0">
                <a:solidFill>
                  <a:schemeClr val="tx1"/>
                </a:solidFill>
              </a:rPr>
              <a:t> TCP header</a:t>
            </a:r>
          </a:p>
        </p:txBody>
      </p:sp>
      <p:cxnSp>
        <p:nvCxnSpPr>
          <p:cNvPr id="35" name="Connecteur droit avec flèche 34"/>
          <p:cNvCxnSpPr>
            <a:stCxn id="30" idx="3"/>
          </p:cNvCxnSpPr>
          <p:nvPr/>
        </p:nvCxnSpPr>
        <p:spPr>
          <a:xfrm flipV="1">
            <a:off x="7482395" y="3781239"/>
            <a:ext cx="359282" cy="7337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gner un rectangle avec un coin du même côté 35"/>
          <p:cNvSpPr/>
          <p:nvPr/>
        </p:nvSpPr>
        <p:spPr>
          <a:xfrm>
            <a:off x="7710494" y="3094067"/>
            <a:ext cx="456199" cy="687172"/>
          </a:xfrm>
          <a:prstGeom prst="snip2Same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/>
          <p:cNvCxnSpPr/>
          <p:nvPr/>
        </p:nvCxnSpPr>
        <p:spPr>
          <a:xfrm flipH="1" flipV="1">
            <a:off x="7952645" y="3781239"/>
            <a:ext cx="472700" cy="733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H="1" flipV="1">
            <a:off x="7952644" y="2534161"/>
            <a:ext cx="2" cy="5756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Bulle ronde 45"/>
          <p:cNvSpPr/>
          <p:nvPr/>
        </p:nvSpPr>
        <p:spPr>
          <a:xfrm>
            <a:off x="4121130" y="1355537"/>
            <a:ext cx="3594234" cy="775887"/>
          </a:xfrm>
          <a:prstGeom prst="wedgeEllipseCallout">
            <a:avLst>
              <a:gd name="adj1" fmla="val 55468"/>
              <a:gd name="adj2" fmla="val 18695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MPTCP-</a:t>
            </a:r>
            <a:r>
              <a:rPr lang="fr-FR" sz="2000" dirty="0" err="1">
                <a:solidFill>
                  <a:schemeClr val="tx1"/>
                </a:solidFill>
              </a:rPr>
              <a:t>level</a:t>
            </a:r>
            <a:r>
              <a:rPr lang="fr-FR" sz="2000" dirty="0">
                <a:solidFill>
                  <a:schemeClr val="tx1"/>
                </a:solidFill>
              </a:rPr>
              <a:t>, </a:t>
            </a:r>
            <a:r>
              <a:rPr lang="fr-FR" sz="2000" dirty="0" err="1">
                <a:solidFill>
                  <a:schemeClr val="tx1"/>
                </a:solidFill>
              </a:rPr>
              <a:t>resequencing</a:t>
            </a:r>
            <a:r>
              <a:rPr lang="fr-FR" sz="2000" dirty="0">
                <a:solidFill>
                  <a:schemeClr val="tx1"/>
                </a:solidFill>
              </a:rPr>
              <a:t> possible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1491331" y="1929045"/>
            <a:ext cx="143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Courier"/>
                <a:cs typeface="Courier"/>
              </a:rPr>
              <a:t>send</a:t>
            </a:r>
            <a:r>
              <a:rPr lang="fr-FR" dirty="0">
                <a:latin typeface="Courier"/>
                <a:cs typeface="Courier"/>
              </a:rPr>
              <a:t>(...)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7236962" y="2164829"/>
            <a:ext cx="143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Courier"/>
                <a:cs typeface="Courier"/>
              </a:rPr>
              <a:t>recv</a:t>
            </a:r>
            <a:r>
              <a:rPr lang="fr-FR" dirty="0">
                <a:latin typeface="Courier"/>
                <a:cs typeface="Courier"/>
              </a:rPr>
              <a:t>(...)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56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55"/>
    </mc:Choice>
    <mc:Fallback>
      <p:transition spd="slow" advTm="100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8" grpId="0" animBg="1"/>
      <p:bldP spid="1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46" grpId="0" animBg="1"/>
      <p:bldP spid="47" grpId="0"/>
      <p:bldP spid="4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Multipath</a:t>
            </a:r>
            <a:r>
              <a:rPr lang="fr-FR" dirty="0"/>
              <a:t> TCP</a:t>
            </a:r>
            <a:br>
              <a:rPr lang="fr-FR" dirty="0"/>
            </a:br>
            <a:r>
              <a:rPr lang="fr-FR" dirty="0"/>
              <a:t>Data </a:t>
            </a:r>
            <a:r>
              <a:rPr lang="fr-FR" dirty="0" err="1"/>
              <a:t>sequence</a:t>
            </a:r>
            <a:r>
              <a:rPr lang="fr-FR" dirty="0"/>
              <a:t> </a:t>
            </a:r>
            <a:r>
              <a:rPr lang="fr-FR" dirty="0" err="1"/>
              <a:t>numbers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the </a:t>
            </a:r>
            <a:r>
              <a:rPr lang="fr-FR" dirty="0" err="1"/>
              <a:t>length</a:t>
            </a:r>
            <a:r>
              <a:rPr lang="fr-FR" dirty="0"/>
              <a:t> of the data </a:t>
            </a:r>
            <a:r>
              <a:rPr lang="fr-FR" dirty="0" err="1"/>
              <a:t>sequence</a:t>
            </a:r>
            <a:r>
              <a:rPr lang="fr-FR" dirty="0"/>
              <a:t> </a:t>
            </a:r>
            <a:r>
              <a:rPr lang="fr-FR" dirty="0" err="1"/>
              <a:t>numbers</a:t>
            </a:r>
            <a:r>
              <a:rPr lang="fr-FR" dirty="0"/>
              <a:t> ?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/>
              <a:t>32 bits </a:t>
            </a:r>
          </a:p>
          <a:p>
            <a:pPr lvl="2"/>
            <a:r>
              <a:rPr lang="fr-FR" dirty="0"/>
              <a:t>compact and compatible </a:t>
            </a:r>
            <a:r>
              <a:rPr lang="fr-FR" dirty="0" err="1"/>
              <a:t>with</a:t>
            </a:r>
            <a:r>
              <a:rPr lang="fr-FR" dirty="0"/>
              <a:t> TCP</a:t>
            </a:r>
          </a:p>
          <a:p>
            <a:pPr lvl="2"/>
            <a:r>
              <a:rPr lang="fr-FR" dirty="0" err="1"/>
              <a:t>wrap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</a:t>
            </a:r>
            <a:r>
              <a:rPr lang="fr-FR" dirty="0" err="1"/>
              <a:t>problem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highspeed</a:t>
            </a:r>
            <a:r>
              <a:rPr lang="fr-FR" dirty="0"/>
              <a:t> </a:t>
            </a:r>
            <a:r>
              <a:rPr lang="fr-FR" dirty="0" err="1"/>
              <a:t>requires</a:t>
            </a:r>
            <a:r>
              <a:rPr lang="fr-FR" dirty="0"/>
              <a:t> PAWS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/>
              <a:t>64 bits</a:t>
            </a:r>
          </a:p>
          <a:p>
            <a:pPr lvl="2"/>
            <a:r>
              <a:rPr lang="fr-FR" dirty="0"/>
              <a:t>wrap </a:t>
            </a:r>
            <a:r>
              <a:rPr lang="fr-FR" dirty="0" err="1"/>
              <a:t>around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an issue </a:t>
            </a:r>
            <a:r>
              <a:rPr lang="fr-FR" dirty="0" err="1"/>
              <a:t>anymore</a:t>
            </a:r>
            <a:endParaRPr lang="fr-FR" dirty="0"/>
          </a:p>
          <a:p>
            <a:pPr lvl="2"/>
            <a:r>
              <a:rPr lang="fr-FR" dirty="0" err="1"/>
              <a:t>takes</a:t>
            </a:r>
            <a:r>
              <a:rPr lang="fr-FR" dirty="0"/>
              <a:t> more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segment </a:t>
            </a:r>
          </a:p>
        </p:txBody>
      </p:sp>
    </p:spTree>
    <p:extLst>
      <p:ext uri="{BB962C8B-B14F-4D97-AF65-F5344CB8AC3E}">
        <p14:creationId xmlns:p14="http://schemas.microsoft.com/office/powerpoint/2010/main" val="2755563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Multipath</a:t>
            </a:r>
            <a:r>
              <a:rPr lang="fr-FR" dirty="0"/>
              <a:t> TCP</a:t>
            </a:r>
            <a:br>
              <a:rPr lang="fr-FR" dirty="0"/>
            </a:br>
            <a:r>
              <a:rPr lang="fr-FR" dirty="0"/>
              <a:t>Data </a:t>
            </a:r>
            <a:r>
              <a:rPr lang="fr-FR" dirty="0" err="1"/>
              <a:t>sequence</a:t>
            </a:r>
            <a:r>
              <a:rPr lang="fr-FR" dirty="0"/>
              <a:t> </a:t>
            </a:r>
            <a:r>
              <a:rPr lang="fr-FR" dirty="0" err="1"/>
              <a:t>numbers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Data </a:t>
            </a:r>
            <a:r>
              <a:rPr lang="fr-FR" dirty="0" err="1"/>
              <a:t>sequence</a:t>
            </a:r>
            <a:r>
              <a:rPr lang="fr-FR" dirty="0"/>
              <a:t> </a:t>
            </a:r>
            <a:r>
              <a:rPr lang="fr-FR" dirty="0" err="1"/>
              <a:t>numbers</a:t>
            </a:r>
            <a:r>
              <a:rPr lang="fr-FR" dirty="0"/>
              <a:t> and Data </a:t>
            </a:r>
            <a:r>
              <a:rPr lang="fr-FR" dirty="0" err="1"/>
              <a:t>acknowledgements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 err="1"/>
              <a:t>Maintained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</a:t>
            </a:r>
            <a:r>
              <a:rPr lang="fr-FR" dirty="0" err="1"/>
              <a:t>implementation</a:t>
            </a:r>
            <a:r>
              <a:rPr lang="fr-FR" dirty="0"/>
              <a:t> as 64 bits </a:t>
            </a:r>
            <a:r>
              <a:rPr lang="fr-FR" dirty="0" err="1"/>
              <a:t>field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 err="1"/>
              <a:t>Implementations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, as an optimisation, </a:t>
            </a:r>
            <a:r>
              <a:rPr lang="fr-FR" dirty="0" err="1"/>
              <a:t>only</a:t>
            </a:r>
            <a:r>
              <a:rPr lang="fr-FR" dirty="0"/>
              <a:t> transmit the </a:t>
            </a:r>
            <a:r>
              <a:rPr lang="fr-FR" dirty="0" err="1"/>
              <a:t>lower</a:t>
            </a:r>
            <a:r>
              <a:rPr lang="fr-FR" dirty="0"/>
              <a:t> 32 bits of the data </a:t>
            </a:r>
            <a:r>
              <a:rPr lang="fr-FR" dirty="0" err="1"/>
              <a:t>sequence</a:t>
            </a:r>
            <a:r>
              <a:rPr lang="fr-FR" dirty="0"/>
              <a:t> and </a:t>
            </a:r>
            <a:r>
              <a:rPr lang="fr-FR" dirty="0" err="1"/>
              <a:t>acknowledgements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05374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5A8B6-2613-5E43-968A-822AAA82B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BE" dirty="0"/>
              <a:t>Other types of middlebox interference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7B6B0-9E27-7444-BE68-A574366F6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BE" dirty="0"/>
              <a:t>Your favorite high-speed NIC</a:t>
            </a:r>
          </a:p>
          <a:p>
            <a:pPr lvl="1"/>
            <a:r>
              <a:rPr lang="en-BE" dirty="0"/>
              <a:t>GRO: Consecutive TCP segments can be merged</a:t>
            </a:r>
          </a:p>
          <a:p>
            <a:pPr lvl="1"/>
            <a:r>
              <a:rPr lang="en-BE" dirty="0"/>
              <a:t>TSO: A large TCP segment will be split in segments</a:t>
            </a:r>
          </a:p>
          <a:p>
            <a:pPr lvl="1"/>
            <a:r>
              <a:rPr lang="en-BE" dirty="0"/>
              <a:t>DSS is a mapping from DataSeq to SeqNum for a specific number of bytes</a:t>
            </a:r>
          </a:p>
          <a:p>
            <a:r>
              <a:rPr lang="en-BE" dirty="0"/>
              <a:t>Application Level Gateway “modifies” payload</a:t>
            </a:r>
          </a:p>
          <a:p>
            <a:pPr lvl="1"/>
            <a:r>
              <a:rPr lang="nl-BE" dirty="0"/>
              <a:t>Adding/Removing bytes is a problem</a:t>
            </a:r>
          </a:p>
          <a:p>
            <a:pPr lvl="1"/>
            <a:r>
              <a:rPr lang="nl-BE" dirty="0"/>
              <a:t>DSS includes optional checksum to detect this and reset affected subflow or fallback TCP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5823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248"/>
    </mc:Choice>
    <mc:Fallback>
      <p:transition spd="slow" advTm="125248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Multipath</a:t>
            </a:r>
            <a:r>
              <a:rPr lang="fr-FR" dirty="0"/>
              <a:t> TCP option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 single option type</a:t>
            </a:r>
          </a:p>
          <a:p>
            <a:pPr lvl="1"/>
            <a:r>
              <a:rPr lang="fr-FR" dirty="0"/>
              <a:t>to minimise the </a:t>
            </a:r>
            <a:r>
              <a:rPr lang="fr-FR" dirty="0" err="1"/>
              <a:t>risk</a:t>
            </a:r>
            <a:r>
              <a:rPr lang="fr-FR" dirty="0"/>
              <a:t> of </a:t>
            </a:r>
            <a:r>
              <a:rPr lang="fr-FR" dirty="0" err="1"/>
              <a:t>having</a:t>
            </a:r>
            <a:r>
              <a:rPr lang="fr-FR" dirty="0"/>
              <a:t> one option </a:t>
            </a:r>
            <a:r>
              <a:rPr lang="fr-FR" dirty="0" err="1"/>
              <a:t>accepted</a:t>
            </a:r>
            <a:r>
              <a:rPr lang="fr-FR" dirty="0"/>
              <a:t> by </a:t>
            </a:r>
            <a:r>
              <a:rPr lang="fr-FR" dirty="0" err="1"/>
              <a:t>middleboxes</a:t>
            </a:r>
            <a:r>
              <a:rPr lang="fr-FR" dirty="0"/>
              <a:t> in SYN segments and </a:t>
            </a:r>
            <a:r>
              <a:rPr lang="fr-FR" dirty="0" err="1"/>
              <a:t>rejected</a:t>
            </a:r>
            <a:r>
              <a:rPr lang="fr-FR" dirty="0"/>
              <a:t> in segments </a:t>
            </a:r>
            <a:r>
              <a:rPr lang="fr-FR" dirty="0" err="1"/>
              <a:t>carrying</a:t>
            </a:r>
            <a:r>
              <a:rPr lang="fr-FR" dirty="0"/>
              <a:t> data</a:t>
            </a:r>
          </a:p>
        </p:txBody>
      </p:sp>
      <p:grpSp>
        <p:nvGrpSpPr>
          <p:cNvPr id="57" name="Grouper 56"/>
          <p:cNvGrpSpPr/>
          <p:nvPr/>
        </p:nvGrpSpPr>
        <p:grpSpPr>
          <a:xfrm>
            <a:off x="2721420" y="4777778"/>
            <a:ext cx="3444875" cy="951488"/>
            <a:chOff x="1652682" y="4028617"/>
            <a:chExt cx="3444875" cy="951488"/>
          </a:xfrm>
        </p:grpSpPr>
        <p:grpSp>
          <p:nvGrpSpPr>
            <p:cNvPr id="53" name="Grouper 52"/>
            <p:cNvGrpSpPr/>
            <p:nvPr/>
          </p:nvGrpSpPr>
          <p:grpSpPr>
            <a:xfrm>
              <a:off x="1652682" y="4028617"/>
              <a:ext cx="3444875" cy="951488"/>
              <a:chOff x="1652682" y="4028617"/>
              <a:chExt cx="3444875" cy="951488"/>
            </a:xfrm>
          </p:grpSpPr>
          <p:sp>
            <p:nvSpPr>
              <p:cNvPr id="44" name="AutoShape 27"/>
              <p:cNvSpPr>
                <a:spLocks/>
              </p:cNvSpPr>
              <p:nvPr/>
            </p:nvSpPr>
            <p:spPr bwMode="auto">
              <a:xfrm>
                <a:off x="1652682" y="4028859"/>
                <a:ext cx="3444875" cy="322263"/>
              </a:xfrm>
              <a:prstGeom prst="roundRect">
                <a:avLst>
                  <a:gd name="adj" fmla="val 486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5" name="AutoShape 28"/>
              <p:cNvSpPr>
                <a:spLocks/>
              </p:cNvSpPr>
              <p:nvPr/>
            </p:nvSpPr>
            <p:spPr bwMode="auto">
              <a:xfrm>
                <a:off x="1652682" y="4349534"/>
                <a:ext cx="3444875" cy="630571"/>
              </a:xfrm>
              <a:prstGeom prst="roundRect">
                <a:avLst>
                  <a:gd name="adj" fmla="val 486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3" name="Rectangle 33"/>
              <p:cNvSpPr>
                <a:spLocks/>
              </p:cNvSpPr>
              <p:nvPr/>
            </p:nvSpPr>
            <p:spPr bwMode="auto">
              <a:xfrm>
                <a:off x="3420371" y="4076471"/>
                <a:ext cx="658797" cy="1867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84000"/>
                  </a:lnSpc>
                  <a:tabLst>
                    <a:tab pos="723900" algn="l"/>
                    <a:tab pos="1435100" algn="l"/>
                  </a:tabLst>
                </a:pPr>
                <a:r>
                  <a:rPr lang="en-US" sz="1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Subtype</a:t>
                </a:r>
              </a:p>
            </p:txBody>
          </p:sp>
          <p:sp>
            <p:nvSpPr>
              <p:cNvPr id="24" name="Rectangle 34"/>
              <p:cNvSpPr>
                <a:spLocks/>
              </p:cNvSpPr>
              <p:nvPr/>
            </p:nvSpPr>
            <p:spPr bwMode="auto">
              <a:xfrm>
                <a:off x="1824132" y="4086009"/>
                <a:ext cx="1407274" cy="1867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84000"/>
                  </a:lnSpc>
                  <a:tabLst>
                    <a:tab pos="723900" algn="l"/>
                    <a:tab pos="1447800" algn="l"/>
                    <a:tab pos="2159000" algn="l"/>
                  </a:tabLst>
                </a:pPr>
                <a:r>
                  <a:rPr lang="en-US" sz="1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    Kind      Length</a:t>
                </a:r>
              </a:p>
            </p:txBody>
          </p:sp>
          <p:sp>
            <p:nvSpPr>
              <p:cNvPr id="26" name="Rectangle 36"/>
              <p:cNvSpPr>
                <a:spLocks/>
              </p:cNvSpPr>
              <p:nvPr/>
            </p:nvSpPr>
            <p:spPr bwMode="auto">
              <a:xfrm>
                <a:off x="2535332" y="4409859"/>
                <a:ext cx="1706647" cy="3676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84000"/>
                  </a:lnSpc>
                  <a:tabLst>
                    <a:tab pos="723900" algn="l"/>
                    <a:tab pos="1447800" algn="l"/>
                    <a:tab pos="2159000" algn="l"/>
                  </a:tabLst>
                </a:pPr>
                <a:r>
                  <a:rPr lang="en-US" sz="1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Subtype specific data</a:t>
                </a:r>
              </a:p>
              <a:p>
                <a:pPr>
                  <a:lnSpc>
                    <a:spcPct val="84000"/>
                  </a:lnSpc>
                  <a:tabLst>
                    <a:tab pos="723900" algn="l"/>
                    <a:tab pos="1447800" algn="l"/>
                    <a:tab pos="2159000" algn="l"/>
                  </a:tabLst>
                </a:pPr>
                <a:r>
                  <a:rPr lang="en-US" sz="1400"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(variable length)</a:t>
                </a:r>
                <a:endParaRPr lang="en-US" sz="1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32" name="Line 42"/>
              <p:cNvSpPr>
                <a:spLocks noChangeShapeType="1"/>
              </p:cNvSpPr>
              <p:nvPr/>
            </p:nvSpPr>
            <p:spPr bwMode="auto">
              <a:xfrm>
                <a:off x="3394170" y="4038384"/>
                <a:ext cx="1587" cy="30480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Line 43"/>
              <p:cNvSpPr>
                <a:spLocks noChangeShapeType="1"/>
              </p:cNvSpPr>
              <p:nvPr/>
            </p:nvSpPr>
            <p:spPr bwMode="auto">
              <a:xfrm>
                <a:off x="2614707" y="4047909"/>
                <a:ext cx="1588" cy="30480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Line 43"/>
              <p:cNvSpPr>
                <a:spLocks noChangeShapeType="1"/>
              </p:cNvSpPr>
              <p:nvPr/>
            </p:nvSpPr>
            <p:spPr bwMode="auto">
              <a:xfrm>
                <a:off x="4213047" y="4028617"/>
                <a:ext cx="1588" cy="304800"/>
              </a:xfrm>
              <a:prstGeom prst="lin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55" name="Connecteur droit 54"/>
            <p:cNvCxnSpPr/>
            <p:nvPr/>
          </p:nvCxnSpPr>
          <p:spPr>
            <a:xfrm flipV="1">
              <a:off x="4241979" y="4343184"/>
              <a:ext cx="855578" cy="9525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78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43"/>
    </mc:Choice>
    <mc:Fallback>
      <p:transition spd="slow" advTm="12943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Data </a:t>
            </a:r>
            <a:r>
              <a:rPr lang="fr-FR" dirty="0" err="1"/>
              <a:t>Sequence</a:t>
            </a:r>
            <a:r>
              <a:rPr lang="fr-FR" dirty="0"/>
              <a:t> Signal option</a:t>
            </a:r>
          </a:p>
        </p:txBody>
      </p:sp>
      <p:pic>
        <p:nvPicPr>
          <p:cNvPr id="15" name="Espace réservé du contenu 14"/>
          <p:cNvPicPr>
            <a:picLocks noGrp="1" noChangeAspect="1"/>
          </p:cNvPicPr>
          <p:nvPr>
            <p:ph idx="1"/>
          </p:nvPr>
        </p:nvPicPr>
        <p:blipFill>
          <a:blip r:embed="rId3"/>
          <a:srcRect t="-23249" b="-23249"/>
          <a:stretch>
            <a:fillRect/>
          </a:stretch>
        </p:blipFill>
        <p:spPr>
          <a:xfrm>
            <a:off x="164709" y="1612740"/>
            <a:ext cx="8229600" cy="4525963"/>
          </a:xfrm>
        </p:spPr>
      </p:pic>
      <p:grpSp>
        <p:nvGrpSpPr>
          <p:cNvPr id="16" name="Grouper 15"/>
          <p:cNvGrpSpPr/>
          <p:nvPr/>
        </p:nvGrpSpPr>
        <p:grpSpPr>
          <a:xfrm>
            <a:off x="350253" y="1711158"/>
            <a:ext cx="2893609" cy="597286"/>
            <a:chOff x="5793191" y="2622753"/>
            <a:chExt cx="2893609" cy="597286"/>
          </a:xfrm>
        </p:grpSpPr>
        <p:sp>
          <p:nvSpPr>
            <p:cNvPr id="17" name="Bulle ronde 16"/>
            <p:cNvSpPr/>
            <p:nvPr/>
          </p:nvSpPr>
          <p:spPr>
            <a:xfrm>
              <a:off x="5793191" y="2622753"/>
              <a:ext cx="2893609" cy="597286"/>
            </a:xfrm>
            <a:prstGeom prst="wedgeEllipseCallout">
              <a:avLst>
                <a:gd name="adj1" fmla="val 26132"/>
                <a:gd name="adj2" fmla="val 253145"/>
              </a:avLst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900138" y="2758374"/>
              <a:ext cx="231716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rgbClr val="0000FF"/>
                  </a:solidFill>
                </a:rPr>
                <a:t>Cumulative Data </a:t>
              </a:r>
              <a:r>
                <a:rPr lang="fr-FR" sz="2000" dirty="0" err="1">
                  <a:solidFill>
                    <a:srgbClr val="0000FF"/>
                  </a:solidFill>
                </a:rPr>
                <a:t>ack</a:t>
              </a:r>
              <a:endParaRPr lang="fr-FR" sz="2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4569384" y="1044380"/>
            <a:ext cx="3644512" cy="1604797"/>
            <a:chOff x="4569384" y="1044380"/>
            <a:chExt cx="3644512" cy="1604797"/>
          </a:xfrm>
        </p:grpSpPr>
        <p:sp>
          <p:nvSpPr>
            <p:cNvPr id="20" name="Bulle ronde 19"/>
            <p:cNvSpPr/>
            <p:nvPr/>
          </p:nvSpPr>
          <p:spPr>
            <a:xfrm>
              <a:off x="4569384" y="1044380"/>
              <a:ext cx="3644512" cy="1604797"/>
            </a:xfrm>
            <a:prstGeom prst="wedgeEllipseCallout">
              <a:avLst>
                <a:gd name="adj1" fmla="val 20450"/>
                <a:gd name="adj2" fmla="val 72036"/>
              </a:avLst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121699" y="1151219"/>
              <a:ext cx="262361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rgbClr val="0000FF"/>
                  </a:solidFill>
                </a:rPr>
                <a:t>A = Data ACK </a:t>
              </a:r>
              <a:r>
                <a:rPr lang="fr-FR" sz="2000" dirty="0" err="1">
                  <a:solidFill>
                    <a:srgbClr val="0000FF"/>
                  </a:solidFill>
                </a:rPr>
                <a:t>present</a:t>
              </a:r>
              <a:endParaRPr lang="fr-FR" sz="2000" dirty="0">
                <a:solidFill>
                  <a:srgbClr val="0000FF"/>
                </a:solidFill>
              </a:endParaRPr>
            </a:p>
            <a:p>
              <a:r>
                <a:rPr lang="fr-FR" sz="2000" dirty="0">
                  <a:solidFill>
                    <a:srgbClr val="0000FF"/>
                  </a:solidFill>
                </a:rPr>
                <a:t>a = Data ACK </a:t>
              </a:r>
              <a:r>
                <a:rPr lang="fr-FR" sz="2000" dirty="0" err="1">
                  <a:solidFill>
                    <a:srgbClr val="0000FF"/>
                  </a:solidFill>
                </a:rPr>
                <a:t>is</a:t>
              </a:r>
              <a:r>
                <a:rPr lang="fr-FR" sz="2000" dirty="0">
                  <a:solidFill>
                    <a:srgbClr val="0000FF"/>
                  </a:solidFill>
                </a:rPr>
                <a:t> 8 octets </a:t>
              </a:r>
            </a:p>
            <a:p>
              <a:r>
                <a:rPr lang="fr-FR" sz="2000" dirty="0">
                  <a:solidFill>
                    <a:srgbClr val="0000FF"/>
                  </a:solidFill>
                </a:rPr>
                <a:t>M = </a:t>
              </a:r>
              <a:r>
                <a:rPr lang="fr-FR" sz="2000" dirty="0" err="1">
                  <a:solidFill>
                    <a:srgbClr val="0000FF"/>
                  </a:solidFill>
                </a:rPr>
                <a:t>mapping</a:t>
              </a:r>
              <a:r>
                <a:rPr lang="fr-FR" sz="2000" dirty="0">
                  <a:solidFill>
                    <a:srgbClr val="0000FF"/>
                  </a:solidFill>
                </a:rPr>
                <a:t> </a:t>
              </a:r>
              <a:r>
                <a:rPr lang="fr-FR" sz="2000" dirty="0" err="1">
                  <a:solidFill>
                    <a:srgbClr val="0000FF"/>
                  </a:solidFill>
                </a:rPr>
                <a:t>present</a:t>
              </a:r>
              <a:endParaRPr lang="fr-FR" sz="2000" dirty="0">
                <a:solidFill>
                  <a:srgbClr val="0000FF"/>
                </a:solidFill>
              </a:endParaRPr>
            </a:p>
            <a:p>
              <a:r>
                <a:rPr lang="fr-FR" sz="2000" dirty="0">
                  <a:solidFill>
                    <a:srgbClr val="0000FF"/>
                  </a:solidFill>
                </a:rPr>
                <a:t>m = DSN </a:t>
              </a:r>
              <a:r>
                <a:rPr lang="fr-FR" sz="2000" dirty="0" err="1">
                  <a:solidFill>
                    <a:srgbClr val="0000FF"/>
                  </a:solidFill>
                </a:rPr>
                <a:t>is</a:t>
              </a:r>
              <a:r>
                <a:rPr lang="fr-FR" sz="2000" dirty="0">
                  <a:solidFill>
                    <a:srgbClr val="0000FF"/>
                  </a:solidFill>
                </a:rPr>
                <a:t> 8</a:t>
              </a: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457200" y="5577748"/>
            <a:ext cx="3822309" cy="927948"/>
            <a:chOff x="457200" y="5577748"/>
            <a:chExt cx="3822309" cy="927948"/>
          </a:xfrm>
        </p:grpSpPr>
        <p:sp>
          <p:nvSpPr>
            <p:cNvPr id="23" name="Bulle ronde 22"/>
            <p:cNvSpPr/>
            <p:nvPr/>
          </p:nvSpPr>
          <p:spPr>
            <a:xfrm>
              <a:off x="457200" y="5577748"/>
              <a:ext cx="3822309" cy="927948"/>
            </a:xfrm>
            <a:prstGeom prst="wedgeEllipseCallout">
              <a:avLst>
                <a:gd name="adj1" fmla="val -3672"/>
                <a:gd name="adj2" fmla="val -114559"/>
              </a:avLst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754181" y="5687779"/>
              <a:ext cx="340507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0000FF"/>
                  </a:solidFill>
                </a:rPr>
                <a:t>Length</a:t>
              </a:r>
              <a:r>
                <a:rPr lang="fr-FR" sz="2000" dirty="0">
                  <a:solidFill>
                    <a:srgbClr val="0000FF"/>
                  </a:solidFill>
                </a:rPr>
                <a:t> of </a:t>
              </a:r>
              <a:r>
                <a:rPr lang="fr-FR" sz="2000" dirty="0" err="1">
                  <a:solidFill>
                    <a:srgbClr val="0000FF"/>
                  </a:solidFill>
                </a:rPr>
                <a:t>mapping</a:t>
              </a:r>
              <a:r>
                <a:rPr lang="fr-FR" sz="2000" dirty="0">
                  <a:solidFill>
                    <a:srgbClr val="0000FF"/>
                  </a:solidFill>
                </a:rPr>
                <a:t>, </a:t>
              </a:r>
              <a:r>
                <a:rPr lang="fr-FR" sz="2000" dirty="0" err="1">
                  <a:solidFill>
                    <a:srgbClr val="0000FF"/>
                  </a:solidFill>
                </a:rPr>
                <a:t>can</a:t>
              </a:r>
              <a:r>
                <a:rPr lang="fr-FR" sz="2000" dirty="0">
                  <a:solidFill>
                    <a:srgbClr val="0000FF"/>
                  </a:solidFill>
                </a:rPr>
                <a:t> </a:t>
              </a:r>
              <a:r>
                <a:rPr lang="fr-FR" sz="2000" dirty="0" err="1">
                  <a:solidFill>
                    <a:srgbClr val="0000FF"/>
                  </a:solidFill>
                </a:rPr>
                <a:t>extend</a:t>
              </a:r>
              <a:br>
                <a:rPr lang="fr-FR" sz="2000" dirty="0">
                  <a:solidFill>
                    <a:srgbClr val="0000FF"/>
                  </a:solidFill>
                </a:rPr>
              </a:br>
              <a:r>
                <a:rPr lang="fr-FR" sz="2000" dirty="0" err="1">
                  <a:solidFill>
                    <a:srgbClr val="0000FF"/>
                  </a:solidFill>
                </a:rPr>
                <a:t>beyond</a:t>
              </a:r>
              <a:r>
                <a:rPr lang="fr-FR" sz="2000" dirty="0">
                  <a:solidFill>
                    <a:srgbClr val="0000FF"/>
                  </a:solidFill>
                </a:rPr>
                <a:t> </a:t>
              </a:r>
              <a:r>
                <a:rPr lang="fr-FR" sz="2000" dirty="0" err="1">
                  <a:solidFill>
                    <a:srgbClr val="0000FF"/>
                  </a:solidFill>
                </a:rPr>
                <a:t>this</a:t>
              </a:r>
              <a:r>
                <a:rPr lang="fr-FR" sz="2000" dirty="0">
                  <a:solidFill>
                    <a:srgbClr val="0000FF"/>
                  </a:solidFill>
                </a:rPr>
                <a:t> segment</a:t>
              </a:r>
            </a:p>
          </p:txBody>
        </p:sp>
      </p:grpSp>
      <p:grpSp>
        <p:nvGrpSpPr>
          <p:cNvPr id="27" name="Grouper 26"/>
          <p:cNvGrpSpPr/>
          <p:nvPr/>
        </p:nvGrpSpPr>
        <p:grpSpPr>
          <a:xfrm>
            <a:off x="4431909" y="5717109"/>
            <a:ext cx="4191612" cy="927948"/>
            <a:chOff x="457200" y="5577748"/>
            <a:chExt cx="3822309" cy="927948"/>
          </a:xfrm>
        </p:grpSpPr>
        <p:sp>
          <p:nvSpPr>
            <p:cNvPr id="28" name="Bulle ronde 27"/>
            <p:cNvSpPr/>
            <p:nvPr/>
          </p:nvSpPr>
          <p:spPr>
            <a:xfrm>
              <a:off x="457200" y="5577748"/>
              <a:ext cx="3822309" cy="927948"/>
            </a:xfrm>
            <a:prstGeom prst="wedgeEllipseCallout">
              <a:avLst>
                <a:gd name="adj1" fmla="val -3672"/>
                <a:gd name="adj2" fmla="val -114559"/>
              </a:avLst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754181" y="5687779"/>
              <a:ext cx="326734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rgbClr val="0000FF"/>
                  </a:solidFill>
                </a:rPr>
                <a:t>Computed</a:t>
              </a:r>
              <a:r>
                <a:rPr lang="fr-FR" sz="2000" dirty="0">
                  <a:solidFill>
                    <a:srgbClr val="0000FF"/>
                  </a:solidFill>
                </a:rPr>
                <a:t> over data </a:t>
              </a:r>
              <a:r>
                <a:rPr lang="fr-FR" sz="2000" dirty="0" err="1">
                  <a:solidFill>
                    <a:srgbClr val="0000FF"/>
                  </a:solidFill>
                </a:rPr>
                <a:t>covered</a:t>
              </a:r>
              <a:r>
                <a:rPr lang="fr-FR" sz="2000" dirty="0">
                  <a:solidFill>
                    <a:srgbClr val="0000FF"/>
                  </a:solidFill>
                </a:rPr>
                <a:t> by</a:t>
              </a:r>
              <a:br>
                <a:rPr lang="fr-FR" sz="2000" dirty="0">
                  <a:solidFill>
                    <a:srgbClr val="0000FF"/>
                  </a:solidFill>
                </a:rPr>
              </a:br>
              <a:r>
                <a:rPr lang="fr-FR" sz="2000" dirty="0" err="1">
                  <a:solidFill>
                    <a:srgbClr val="FF0000"/>
                  </a:solidFill>
                </a:rPr>
                <a:t>entire</a:t>
              </a:r>
              <a:r>
                <a:rPr lang="fr-FR" sz="2000" dirty="0">
                  <a:solidFill>
                    <a:srgbClr val="FF0000"/>
                  </a:solidFill>
                </a:rPr>
                <a:t> </a:t>
              </a:r>
              <a:r>
                <a:rPr lang="fr-FR" sz="2000" dirty="0" err="1">
                  <a:solidFill>
                    <a:srgbClr val="FF0000"/>
                  </a:solidFill>
                </a:rPr>
                <a:t>mapping</a:t>
              </a:r>
              <a:r>
                <a:rPr lang="fr-FR" sz="2000" dirty="0">
                  <a:solidFill>
                    <a:srgbClr val="FF0000"/>
                  </a:solidFill>
                </a:rPr>
                <a:t> </a:t>
              </a:r>
              <a:r>
                <a:rPr lang="fr-FR" sz="2000" dirty="0">
                  <a:solidFill>
                    <a:srgbClr val="0000FF"/>
                  </a:solidFill>
                </a:rPr>
                <a:t>+ pseudo header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509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61"/>
    </mc:Choice>
    <mc:Fallback>
      <p:transition spd="slow" advTm="2046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81258-361D-9A43-B1FF-F02B07D12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Two main types of 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71BFA-5C1C-6546-843B-5C6271BAD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dirty="0"/>
              <a:t>Seamless handovers on smartphones</a:t>
            </a:r>
          </a:p>
          <a:p>
            <a:pPr lvl="1"/>
            <a:r>
              <a:rPr lang="en-BE" dirty="0"/>
              <a:t>With Multipath TCP, connections persit on smartphones even when they move from Wi-Fi to cellular and back</a:t>
            </a:r>
            <a:br>
              <a:rPr lang="en-BE" dirty="0"/>
            </a:br>
            <a:endParaRPr lang="en-BE" dirty="0"/>
          </a:p>
          <a:p>
            <a:r>
              <a:rPr lang="en-BE" dirty="0"/>
              <a:t>Bandwidth aggregation</a:t>
            </a:r>
          </a:p>
          <a:p>
            <a:pPr lvl="1"/>
            <a:r>
              <a:rPr lang="en-BE" dirty="0"/>
              <a:t>With Multipath TCP, heterogeneous networks can be combined to obtain higher bandwidth</a:t>
            </a:r>
          </a:p>
          <a:p>
            <a:pPr lvl="1"/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2418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75"/>
    </mc:Choice>
    <mc:Fallback>
      <p:transition spd="slow" advTm="53875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protocol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Control plane</a:t>
            </a:r>
          </a:p>
          <a:p>
            <a:pPr lvl="1"/>
            <a:r>
              <a:rPr lang="fr-FR" dirty="0"/>
              <a:t>How to manage a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connection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uses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paths</a:t>
            </a:r>
            <a:r>
              <a:rPr lang="fr-FR" dirty="0"/>
              <a:t> ?</a:t>
            </a:r>
          </a:p>
          <a:p>
            <a:r>
              <a:rPr lang="fr-FR" dirty="0"/>
              <a:t>Data plane</a:t>
            </a:r>
          </a:p>
          <a:p>
            <a:pPr lvl="1"/>
            <a:r>
              <a:rPr lang="fr-FR" dirty="0"/>
              <a:t>How to transport data ?</a:t>
            </a:r>
            <a:br>
              <a:rPr lang="fr-FR" dirty="0"/>
            </a:br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	Congestion control</a:t>
            </a:r>
          </a:p>
          <a:p>
            <a:pPr lvl="1"/>
            <a:r>
              <a:rPr lang="fr-FR" dirty="0"/>
              <a:t>How to control congestion over multiple </a:t>
            </a:r>
            <a:r>
              <a:rPr lang="fr-FR" dirty="0" err="1"/>
              <a:t>paths</a:t>
            </a:r>
            <a:r>
              <a:rPr lang="fr-FR" dirty="0"/>
              <a:t> ?</a:t>
            </a:r>
          </a:p>
          <a:p>
            <a:pPr lvl="1"/>
            <a:endParaRPr lang="fr-FR" dirty="0"/>
          </a:p>
        </p:txBody>
      </p:sp>
      <p:sp>
        <p:nvSpPr>
          <p:cNvPr id="4" name="Flèche vers la droite 3"/>
          <p:cNvSpPr/>
          <p:nvPr/>
        </p:nvSpPr>
        <p:spPr>
          <a:xfrm>
            <a:off x="145785" y="4893983"/>
            <a:ext cx="622830" cy="146532"/>
          </a:xfrm>
          <a:prstGeom prst="rightArrow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3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6"/>
    </mc:Choice>
    <mc:Fallback>
      <p:transition spd="slow" advTm="13066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n-US"/>
              <a:t>TCP congestion control</a:t>
            </a:r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A linear rate adaption algorithm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1587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35550"/>
            <a:ext cx="8871840" cy="111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8727" name="Group 7"/>
          <p:cNvGrpSpPr>
            <a:grpSpLocks/>
          </p:cNvGrpSpPr>
          <p:nvPr/>
        </p:nvGrpSpPr>
        <p:grpSpPr bwMode="auto">
          <a:xfrm>
            <a:off x="426240" y="3352672"/>
            <a:ext cx="8586720" cy="2818375"/>
            <a:chOff x="0" y="96"/>
            <a:chExt cx="5963" cy="1957"/>
          </a:xfrm>
        </p:grpSpPr>
        <p:sp>
          <p:nvSpPr>
            <p:cNvPr id="158728" name="Rectangle 8"/>
            <p:cNvSpPr>
              <a:spLocks/>
            </p:cNvSpPr>
            <p:nvPr/>
          </p:nvSpPr>
          <p:spPr bwMode="auto">
            <a:xfrm>
              <a:off x="0" y="96"/>
              <a:ext cx="5963" cy="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64801">
                <a:lnSpc>
                  <a:spcPct val="84000"/>
                </a:lnSpc>
                <a:buClr>
                  <a:srgbClr val="000000"/>
                </a:buClr>
                <a:buSzPct val="75000"/>
              </a:pPr>
              <a:r>
                <a:rPr lang="en-US" sz="3200">
                  <a:ea typeface="ＭＳ Ｐゴシック" charset="0"/>
                  <a:cs typeface="Helvetica" charset="0"/>
                  <a:sym typeface="Helvetica" charset="0"/>
                </a:rPr>
                <a:t>To be fair and efficient, a linear algorithm must use additive increase and multiplicative decrease (AIMD)</a:t>
              </a:r>
            </a:p>
            <a:p>
              <a:pPr marL="456487" indent="-391686">
                <a:lnSpc>
                  <a:spcPct val="84000"/>
                </a:lnSpc>
              </a:pPr>
              <a:endParaRPr lang="en-US">
                <a:solidFill>
                  <a:schemeClr val="tx1"/>
                </a:solidFill>
                <a:ea typeface="ＭＳ Ｐゴシック" charset="0"/>
                <a:cs typeface="Times" charset="0"/>
              </a:endParaRPr>
            </a:p>
          </p:txBody>
        </p:sp>
        <p:sp>
          <p:nvSpPr>
            <p:cNvPr id="158729" name="Rectangle 9"/>
            <p:cNvSpPr>
              <a:spLocks/>
            </p:cNvSpPr>
            <p:nvPr/>
          </p:nvSpPr>
          <p:spPr bwMode="auto">
            <a:xfrm>
              <a:off x="720" y="900"/>
              <a:ext cx="4788" cy="1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456487" indent="-391686">
                <a:lnSpc>
                  <a:spcPct val="84000"/>
                </a:lnSpc>
                <a:buClr>
                  <a:srgbClr val="000000"/>
                </a:buClr>
                <a:buSzPct val="75000"/>
                <a:buFont typeface="Helvetica" charset="0"/>
                <a:buChar char="l"/>
              </a:pPr>
              <a:endParaRPr lang="en-US" sz="1600"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  <a:p>
              <a:pPr marL="456487" indent="-391686">
                <a:lnSpc>
                  <a:spcPct val="84000"/>
                </a:lnSpc>
              </a:pPr>
              <a:r>
                <a:rPr lang="en-US" sz="1600">
                  <a:latin typeface="Courier" charset="0"/>
                  <a:ea typeface="ＭＳ Ｐゴシック" charset="0"/>
                  <a:cs typeface="Courier" charset="0"/>
                  <a:sym typeface="Courier" charset="0"/>
                </a:rPr>
                <a:t># Additive Increase Multiplicative Decrease</a:t>
              </a:r>
            </a:p>
            <a:p>
              <a:pPr marL="456487" indent="-391686">
                <a:lnSpc>
                  <a:spcPct val="84000"/>
                </a:lnSpc>
              </a:pPr>
              <a:r>
                <a:rPr lang="en-US" sz="1600">
                  <a:latin typeface="Courier" charset="0"/>
                  <a:ea typeface="ＭＳ Ｐゴシック" charset="0"/>
                  <a:cs typeface="Courier" charset="0"/>
                  <a:sym typeface="Courier" charset="0"/>
                </a:rPr>
                <a:t>if congestion :</a:t>
              </a:r>
            </a:p>
            <a:p>
              <a:pPr marL="456487" indent="-391686">
                <a:lnSpc>
                  <a:spcPct val="84000"/>
                </a:lnSpc>
              </a:pPr>
              <a:r>
                <a:rPr lang="en-US" sz="1600">
                  <a:latin typeface="Courier" charset="0"/>
                  <a:ea typeface="ＭＳ Ｐゴシック" charset="0"/>
                  <a:cs typeface="Courier" charset="0"/>
                  <a:sym typeface="Courier" charset="0"/>
                </a:rPr>
                <a:t>   rate=rate*</a:t>
              </a:r>
              <a:r>
                <a:rPr lang="en-US" sz="1600" err="1">
                  <a:latin typeface="Courier" charset="0"/>
                  <a:ea typeface="ＭＳ Ｐゴシック" charset="0"/>
                  <a:cs typeface="Courier" charset="0"/>
                  <a:sym typeface="Courier" charset="0"/>
                </a:rPr>
                <a:t>betaC</a:t>
              </a:r>
              <a:r>
                <a:rPr lang="en-US" sz="1600">
                  <a:latin typeface="Courier" charset="0"/>
                  <a:ea typeface="ＭＳ Ｐゴシック" charset="0"/>
                  <a:cs typeface="Courier" charset="0"/>
                  <a:sym typeface="Courier" charset="0"/>
                </a:rPr>
                <a:t>    # multiplicative decrease, </a:t>
              </a:r>
              <a:r>
                <a:rPr lang="en-US" sz="1600" err="1">
                  <a:latin typeface="Courier" charset="0"/>
                  <a:ea typeface="ＭＳ Ｐゴシック" charset="0"/>
                  <a:cs typeface="Courier" charset="0"/>
                  <a:sym typeface="Courier" charset="0"/>
                </a:rPr>
                <a:t>betaC</a:t>
              </a:r>
              <a:r>
                <a:rPr lang="en-US" sz="1600">
                  <a:latin typeface="Courier" charset="0"/>
                  <a:ea typeface="ＭＳ Ｐゴシック" charset="0"/>
                  <a:cs typeface="Courier" charset="0"/>
                  <a:sym typeface="Courier" charset="0"/>
                </a:rPr>
                <a:t>&lt;1</a:t>
              </a:r>
            </a:p>
            <a:p>
              <a:pPr marL="456487" indent="-391686">
                <a:lnSpc>
                  <a:spcPct val="84000"/>
                </a:lnSpc>
              </a:pPr>
              <a:r>
                <a:rPr lang="en-US" sz="1600">
                  <a:latin typeface="Courier" charset="0"/>
                  <a:ea typeface="ＭＳ Ｐゴシック" charset="0"/>
                  <a:cs typeface="Courier" charset="0"/>
                  <a:sym typeface="Courier" charset="0"/>
                </a:rPr>
                <a:t>else</a:t>
              </a:r>
            </a:p>
            <a:p>
              <a:pPr marL="456487" indent="-391686">
                <a:lnSpc>
                  <a:spcPct val="84000"/>
                </a:lnSpc>
              </a:pPr>
              <a:r>
                <a:rPr lang="en-US" sz="1600">
                  <a:latin typeface="Courier" charset="0"/>
                  <a:ea typeface="ＭＳ Ｐゴシック" charset="0"/>
                  <a:cs typeface="Courier" charset="0"/>
                  <a:sym typeface="Courier" charset="0"/>
                </a:rPr>
                <a:t>   rate=</a:t>
              </a:r>
              <a:r>
                <a:rPr lang="en-US" sz="1600" err="1">
                  <a:latin typeface="Courier" charset="0"/>
                  <a:ea typeface="ＭＳ Ｐゴシック" charset="0"/>
                  <a:cs typeface="Courier" charset="0"/>
                  <a:sym typeface="Courier" charset="0"/>
                </a:rPr>
                <a:t>rate+alphaN</a:t>
              </a:r>
              <a:r>
                <a:rPr lang="en-US" sz="1600">
                  <a:latin typeface="Courier" charset="0"/>
                  <a:ea typeface="ＭＳ Ｐゴシック" charset="0"/>
                  <a:cs typeface="Courier" charset="0"/>
                  <a:sym typeface="Courier" charset="0"/>
                </a:rPr>
                <a:t>    # additive increase, v0&gt;0</a:t>
              </a:r>
              <a:br>
                <a:rPr lang="en-US" sz="1600">
                  <a:latin typeface="Helvetica" charset="0"/>
                  <a:ea typeface="ヒラギノ角ゴ ProN W3" charset="0"/>
                  <a:cs typeface="ヒラギノ角ゴ ProN W3" charset="0"/>
                  <a:sym typeface="Helvetica" charset="0"/>
                </a:rPr>
              </a:br>
              <a:br>
                <a:rPr lang="en-US" sz="1600">
                  <a:latin typeface="Helvetica" charset="0"/>
                  <a:ea typeface="ヒラギノ角ゴ ProN W3" charset="0"/>
                  <a:cs typeface="ヒラギノ角ゴ ProN W3" charset="0"/>
                  <a:sym typeface="Helvetica" charset="0"/>
                </a:rPr>
              </a:br>
              <a:endParaRPr lang="en-US" sz="1600">
                <a:latin typeface="Helvetica" charset="0"/>
                <a:ea typeface="ヒラギノ角ゴ ProN W3" charset="0"/>
                <a:cs typeface="ヒラギノ角ゴ ProN W3" charset="0"/>
                <a:sym typeface="Helvetica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150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AIMD in TCP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Congestion control </a:t>
            </a:r>
            <a:r>
              <a:rPr lang="fr-FR" dirty="0" err="1"/>
              <a:t>mechanism</a:t>
            </a:r>
            <a:endParaRPr lang="fr-FR" dirty="0"/>
          </a:p>
          <a:p>
            <a:pPr lvl="1"/>
            <a:r>
              <a:rPr lang="fr-FR" dirty="0" err="1"/>
              <a:t>Each</a:t>
            </a:r>
            <a:r>
              <a:rPr lang="fr-FR" dirty="0"/>
              <a:t> host </a:t>
            </a:r>
            <a:r>
              <a:rPr lang="fr-FR" dirty="0" err="1"/>
              <a:t>maintains</a:t>
            </a:r>
            <a:r>
              <a:rPr lang="fr-FR" dirty="0"/>
              <a:t> a </a:t>
            </a:r>
            <a:r>
              <a:rPr lang="fr-FR" i="1" dirty="0"/>
              <a:t>congestion </a:t>
            </a:r>
            <a:r>
              <a:rPr lang="fr-FR" i="1" dirty="0" err="1"/>
              <a:t>window</a:t>
            </a:r>
            <a:r>
              <a:rPr lang="fr-FR" i="1" dirty="0"/>
              <a:t> (</a:t>
            </a:r>
            <a:r>
              <a:rPr lang="fr-FR" i="1" dirty="0" err="1"/>
              <a:t>cwnd</a:t>
            </a:r>
            <a:r>
              <a:rPr lang="fr-FR" i="1" dirty="0"/>
              <a:t>)</a:t>
            </a:r>
          </a:p>
          <a:p>
            <a:pPr lvl="1"/>
            <a:r>
              <a:rPr lang="fr-FR" dirty="0"/>
              <a:t>No congestion</a:t>
            </a:r>
          </a:p>
          <a:p>
            <a:pPr lvl="2"/>
            <a:r>
              <a:rPr lang="fr-FR" dirty="0"/>
              <a:t>Congestion </a:t>
            </a:r>
            <a:r>
              <a:rPr lang="fr-FR" dirty="0" err="1"/>
              <a:t>avoidance</a:t>
            </a:r>
            <a:r>
              <a:rPr lang="fr-FR" dirty="0"/>
              <a:t> (</a:t>
            </a:r>
            <a:r>
              <a:rPr lang="fr-FR" b="1" dirty="0"/>
              <a:t>additive </a:t>
            </a:r>
            <a:r>
              <a:rPr lang="fr-FR" b="1" dirty="0" err="1"/>
              <a:t>increase</a:t>
            </a:r>
            <a:r>
              <a:rPr lang="fr-FR" dirty="0"/>
              <a:t>)</a:t>
            </a:r>
          </a:p>
          <a:p>
            <a:pPr lvl="3"/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i="1" dirty="0" err="1"/>
              <a:t>cwnd</a:t>
            </a:r>
            <a:r>
              <a:rPr lang="fr-FR" dirty="0"/>
              <a:t> by one segment </a:t>
            </a:r>
            <a:r>
              <a:rPr lang="fr-FR" dirty="0" err="1"/>
              <a:t>every</a:t>
            </a:r>
            <a:r>
              <a:rPr lang="fr-FR" dirty="0"/>
              <a:t> round-trip-time</a:t>
            </a:r>
          </a:p>
          <a:p>
            <a:pPr lvl="1"/>
            <a:r>
              <a:rPr lang="fr-FR" dirty="0"/>
              <a:t>Congestion</a:t>
            </a:r>
          </a:p>
          <a:p>
            <a:pPr lvl="2"/>
            <a:r>
              <a:rPr lang="fr-FR" dirty="0"/>
              <a:t>TCP </a:t>
            </a:r>
            <a:r>
              <a:rPr lang="fr-FR" dirty="0" err="1"/>
              <a:t>detects</a:t>
            </a:r>
            <a:r>
              <a:rPr lang="fr-FR" dirty="0"/>
              <a:t> congestion by </a:t>
            </a:r>
            <a:r>
              <a:rPr lang="fr-FR" dirty="0" err="1"/>
              <a:t>detecting</a:t>
            </a:r>
            <a:r>
              <a:rPr lang="fr-FR" dirty="0"/>
              <a:t> </a:t>
            </a:r>
            <a:r>
              <a:rPr lang="fr-FR" dirty="0" err="1"/>
              <a:t>losses</a:t>
            </a:r>
            <a:endParaRPr lang="fr-FR" dirty="0"/>
          </a:p>
          <a:p>
            <a:pPr lvl="2"/>
            <a:r>
              <a:rPr lang="fr-FR" dirty="0" err="1"/>
              <a:t>Mild</a:t>
            </a:r>
            <a:r>
              <a:rPr lang="fr-FR" dirty="0"/>
              <a:t> congestion (</a:t>
            </a:r>
            <a:r>
              <a:rPr lang="fr-FR" dirty="0" err="1"/>
              <a:t>fast</a:t>
            </a:r>
            <a:r>
              <a:rPr lang="fr-FR" dirty="0"/>
              <a:t> retransmit – </a:t>
            </a:r>
            <a:r>
              <a:rPr lang="fr-FR" b="1" dirty="0"/>
              <a:t>multiplicative </a:t>
            </a:r>
            <a:r>
              <a:rPr lang="fr-FR" b="1" dirty="0" err="1"/>
              <a:t>decrease</a:t>
            </a:r>
            <a:r>
              <a:rPr lang="fr-FR" dirty="0"/>
              <a:t>)</a:t>
            </a:r>
          </a:p>
          <a:p>
            <a:pPr lvl="3"/>
            <a:r>
              <a:rPr lang="fr-FR" i="1" dirty="0" err="1"/>
              <a:t>cwnd</a:t>
            </a:r>
            <a:r>
              <a:rPr lang="fr-FR" dirty="0"/>
              <a:t>=</a:t>
            </a:r>
            <a:r>
              <a:rPr lang="fr-FR" i="1" dirty="0" err="1"/>
              <a:t>cwnd</a:t>
            </a:r>
            <a:r>
              <a:rPr lang="fr-FR" dirty="0"/>
              <a:t>/2 and restart congestion </a:t>
            </a:r>
            <a:r>
              <a:rPr lang="fr-FR" dirty="0" err="1"/>
              <a:t>avoidance</a:t>
            </a:r>
            <a:endParaRPr lang="fr-FR" dirty="0"/>
          </a:p>
          <a:p>
            <a:pPr lvl="2"/>
            <a:r>
              <a:rPr lang="fr-FR" dirty="0" err="1"/>
              <a:t>Severe</a:t>
            </a:r>
            <a:r>
              <a:rPr lang="fr-FR" dirty="0"/>
              <a:t> congestion (timeout)</a:t>
            </a:r>
          </a:p>
          <a:p>
            <a:pPr lvl="3"/>
            <a:r>
              <a:rPr lang="fr-FR" i="1" dirty="0" err="1"/>
              <a:t>cwnd</a:t>
            </a:r>
            <a:r>
              <a:rPr lang="fr-FR" dirty="0"/>
              <a:t>=1, set slow-</a:t>
            </a:r>
            <a:r>
              <a:rPr lang="fr-FR" dirty="0" err="1"/>
              <a:t>start</a:t>
            </a:r>
            <a:r>
              <a:rPr lang="fr-FR" dirty="0"/>
              <a:t>-</a:t>
            </a:r>
            <a:r>
              <a:rPr lang="fr-FR" dirty="0" err="1"/>
              <a:t>threshold</a:t>
            </a:r>
            <a:r>
              <a:rPr lang="fr-FR" dirty="0"/>
              <a:t> and restart slow-</a:t>
            </a:r>
            <a:r>
              <a:rPr lang="fr-FR" dirty="0" err="1"/>
              <a:t>start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442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93"/>
    </mc:Choice>
    <mc:Fallback>
      <p:transition spd="slow" advTm="26493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Congestion control for </a:t>
            </a:r>
            <a:r>
              <a:rPr lang="fr-FR" dirty="0" err="1"/>
              <a:t>Multipath</a:t>
            </a:r>
            <a:r>
              <a:rPr lang="fr-FR" dirty="0"/>
              <a:t> TCP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Simple </a:t>
            </a:r>
            <a:r>
              <a:rPr lang="fr-FR" dirty="0" err="1"/>
              <a:t>approach</a:t>
            </a:r>
            <a:endParaRPr lang="fr-FR" dirty="0"/>
          </a:p>
          <a:p>
            <a:pPr lvl="1"/>
            <a:r>
              <a:rPr lang="fr-FR" dirty="0" err="1"/>
              <a:t>independant</a:t>
            </a:r>
            <a:r>
              <a:rPr lang="fr-FR" dirty="0"/>
              <a:t> congestion </a:t>
            </a:r>
            <a:r>
              <a:rPr lang="fr-FR" dirty="0" err="1"/>
              <a:t>windows</a:t>
            </a:r>
            <a:endParaRPr lang="fr-FR" dirty="0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0" y="3942047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57" y="3973959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3523437" y="4677864"/>
            <a:ext cx="2439984" cy="440520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345370" y="4176176"/>
            <a:ext cx="2178067" cy="22465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345370" y="4400834"/>
            <a:ext cx="217806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955510" y="4400834"/>
            <a:ext cx="186844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969757" y="4176176"/>
            <a:ext cx="1854200" cy="22465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 rot="5400000">
            <a:off x="4517574" y="3077242"/>
            <a:ext cx="469138" cy="2428872"/>
            <a:chOff x="0" y="0"/>
            <a:chExt cx="368" cy="1538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8" name="Double flèche horizontale 17"/>
          <p:cNvSpPr/>
          <p:nvPr/>
        </p:nvSpPr>
        <p:spPr>
          <a:xfrm>
            <a:off x="1345370" y="3664221"/>
            <a:ext cx="6592686" cy="277826"/>
          </a:xfrm>
          <a:prstGeom prst="left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Double flèche horizontale 18"/>
          <p:cNvSpPr/>
          <p:nvPr/>
        </p:nvSpPr>
        <p:spPr>
          <a:xfrm>
            <a:off x="1400560" y="5090128"/>
            <a:ext cx="6592686" cy="277826"/>
          </a:xfrm>
          <a:prstGeom prst="left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er 36"/>
          <p:cNvGrpSpPr/>
          <p:nvPr/>
        </p:nvGrpSpPr>
        <p:grpSpPr>
          <a:xfrm>
            <a:off x="1488250" y="2660253"/>
            <a:ext cx="6769122" cy="1028821"/>
            <a:chOff x="2136775" y="3213100"/>
            <a:chExt cx="7075488" cy="1770063"/>
          </a:xfrm>
        </p:grpSpPr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2136775" y="4981575"/>
              <a:ext cx="7075488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AutoShape 9"/>
            <p:cNvSpPr>
              <a:spLocks/>
            </p:cNvSpPr>
            <p:nvPr/>
          </p:nvSpPr>
          <p:spPr bwMode="auto">
            <a:xfrm>
              <a:off x="2409825" y="3213100"/>
              <a:ext cx="1181100" cy="1754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59" y="21578"/>
                  </a:lnTo>
                  <a:lnTo>
                    <a:pt x="1118" y="21547"/>
                  </a:lnTo>
                  <a:lnTo>
                    <a:pt x="1678" y="21494"/>
                  </a:lnTo>
                  <a:lnTo>
                    <a:pt x="2237" y="21432"/>
                  </a:lnTo>
                  <a:lnTo>
                    <a:pt x="2790" y="21352"/>
                  </a:lnTo>
                  <a:lnTo>
                    <a:pt x="3349" y="21255"/>
                  </a:lnTo>
                  <a:lnTo>
                    <a:pt x="3895" y="21148"/>
                  </a:lnTo>
                  <a:lnTo>
                    <a:pt x="4448" y="21024"/>
                  </a:lnTo>
                  <a:lnTo>
                    <a:pt x="4994" y="20883"/>
                  </a:lnTo>
                  <a:lnTo>
                    <a:pt x="5533" y="20732"/>
                  </a:lnTo>
                  <a:lnTo>
                    <a:pt x="6073" y="20564"/>
                  </a:lnTo>
                  <a:lnTo>
                    <a:pt x="6606" y="20378"/>
                  </a:lnTo>
                  <a:lnTo>
                    <a:pt x="7132" y="20183"/>
                  </a:lnTo>
                  <a:lnTo>
                    <a:pt x="7658" y="19970"/>
                  </a:lnTo>
                  <a:lnTo>
                    <a:pt x="8178" y="19744"/>
                  </a:lnTo>
                  <a:lnTo>
                    <a:pt x="8691" y="19505"/>
                  </a:lnTo>
                  <a:lnTo>
                    <a:pt x="9198" y="19253"/>
                  </a:lnTo>
                  <a:lnTo>
                    <a:pt x="9698" y="18987"/>
                  </a:lnTo>
                  <a:lnTo>
                    <a:pt x="10198" y="18708"/>
                  </a:lnTo>
                  <a:lnTo>
                    <a:pt x="10685" y="18416"/>
                  </a:lnTo>
                  <a:lnTo>
                    <a:pt x="11165" y="18110"/>
                  </a:lnTo>
                  <a:lnTo>
                    <a:pt x="11639" y="17791"/>
                  </a:lnTo>
                  <a:lnTo>
                    <a:pt x="12106" y="17459"/>
                  </a:lnTo>
                  <a:lnTo>
                    <a:pt x="12560" y="17113"/>
                  </a:lnTo>
                  <a:lnTo>
                    <a:pt x="13014" y="16759"/>
                  </a:lnTo>
                  <a:lnTo>
                    <a:pt x="13455" y="16392"/>
                  </a:lnTo>
                  <a:lnTo>
                    <a:pt x="13882" y="16011"/>
                  </a:lnTo>
                  <a:lnTo>
                    <a:pt x="14310" y="15616"/>
                  </a:lnTo>
                  <a:lnTo>
                    <a:pt x="14718" y="15213"/>
                  </a:lnTo>
                  <a:lnTo>
                    <a:pt x="15126" y="14802"/>
                  </a:lnTo>
                  <a:lnTo>
                    <a:pt x="15514" y="14376"/>
                  </a:lnTo>
                  <a:lnTo>
                    <a:pt x="15902" y="13942"/>
                  </a:lnTo>
                  <a:lnTo>
                    <a:pt x="16271" y="13499"/>
                  </a:lnTo>
                  <a:lnTo>
                    <a:pt x="16633" y="13043"/>
                  </a:lnTo>
                  <a:lnTo>
                    <a:pt x="16988" y="12578"/>
                  </a:lnTo>
                  <a:lnTo>
                    <a:pt x="17323" y="12104"/>
                  </a:lnTo>
                  <a:lnTo>
                    <a:pt x="17652" y="11622"/>
                  </a:lnTo>
                  <a:lnTo>
                    <a:pt x="17968" y="11130"/>
                  </a:lnTo>
                  <a:lnTo>
                    <a:pt x="18277" y="10629"/>
                  </a:lnTo>
                  <a:lnTo>
                    <a:pt x="18567" y="10120"/>
                  </a:lnTo>
                  <a:lnTo>
                    <a:pt x="18850" y="9606"/>
                  </a:lnTo>
                  <a:lnTo>
                    <a:pt x="19113" y="9084"/>
                  </a:lnTo>
                  <a:lnTo>
                    <a:pt x="19370" y="8552"/>
                  </a:lnTo>
                  <a:lnTo>
                    <a:pt x="19613" y="8016"/>
                  </a:lnTo>
                  <a:lnTo>
                    <a:pt x="19843" y="7476"/>
                  </a:lnTo>
                  <a:lnTo>
                    <a:pt x="20060" y="6927"/>
                  </a:lnTo>
                  <a:lnTo>
                    <a:pt x="20264" y="6369"/>
                  </a:lnTo>
                  <a:lnTo>
                    <a:pt x="20455" y="5811"/>
                  </a:lnTo>
                  <a:lnTo>
                    <a:pt x="20633" y="5244"/>
                  </a:lnTo>
                  <a:lnTo>
                    <a:pt x="20797" y="4677"/>
                  </a:lnTo>
                  <a:lnTo>
                    <a:pt x="20942" y="4101"/>
                  </a:lnTo>
                  <a:lnTo>
                    <a:pt x="21080" y="3525"/>
                  </a:lnTo>
                  <a:lnTo>
                    <a:pt x="21199" y="2945"/>
                  </a:lnTo>
                  <a:lnTo>
                    <a:pt x="21311" y="2361"/>
                  </a:lnTo>
                  <a:lnTo>
                    <a:pt x="21403" y="1772"/>
                  </a:lnTo>
                  <a:lnTo>
                    <a:pt x="21482" y="1183"/>
                  </a:lnTo>
                  <a:lnTo>
                    <a:pt x="21547" y="593"/>
                  </a:lnTo>
                  <a:lnTo>
                    <a:pt x="2160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3556000" y="3267075"/>
              <a:ext cx="1993927" cy="885825"/>
              <a:chOff x="0" y="0"/>
              <a:chExt cx="1256" cy="558"/>
            </a:xfrm>
          </p:grpSpPr>
          <p:sp>
            <p:nvSpPr>
              <p:cNvPr id="26" name="Line 1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3" cy="5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0" y="246"/>
                <a:ext cx="1256" cy="3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8" name="Group 15"/>
            <p:cNvGrpSpPr>
              <a:grpSpLocks/>
            </p:cNvGrpSpPr>
            <p:nvPr/>
          </p:nvGrpSpPr>
          <p:grpSpPr bwMode="auto">
            <a:xfrm>
              <a:off x="3497263" y="4165600"/>
              <a:ext cx="1557338" cy="284252"/>
              <a:chOff x="0" y="0"/>
              <a:chExt cx="981" cy="179"/>
            </a:xfrm>
          </p:grpSpPr>
          <p:sp>
            <p:nvSpPr>
              <p:cNvPr id="29" name="Line 16"/>
              <p:cNvSpPr>
                <a:spLocks noChangeShapeType="1"/>
              </p:cNvSpPr>
              <p:nvPr/>
            </p:nvSpPr>
            <p:spPr bwMode="auto">
              <a:xfrm>
                <a:off x="0" y="0"/>
                <a:ext cx="976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ashDot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Rectangle 17"/>
              <p:cNvSpPr>
                <a:spLocks/>
              </p:cNvSpPr>
              <p:nvPr/>
            </p:nvSpPr>
            <p:spPr bwMode="auto">
              <a:xfrm>
                <a:off x="404" y="27"/>
                <a:ext cx="57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84000"/>
                  </a:lnSpc>
                  <a:tabLst>
                    <a:tab pos="723900" algn="l"/>
                    <a:tab pos="1435100" algn="l"/>
                  </a:tabLst>
                </a:pPr>
                <a:r>
                  <a:rPr lang="en-US"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Threshold</a:t>
                </a:r>
              </a:p>
            </p:txBody>
          </p:sp>
        </p:grpSp>
        <p:sp>
          <p:nvSpPr>
            <p:cNvPr id="32" name="Line 19"/>
            <p:cNvSpPr>
              <a:spLocks noChangeShapeType="1"/>
            </p:cNvSpPr>
            <p:nvPr/>
          </p:nvSpPr>
          <p:spPr bwMode="auto">
            <a:xfrm>
              <a:off x="5549900" y="3657600"/>
              <a:ext cx="76200" cy="774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Line 20"/>
            <p:cNvSpPr>
              <a:spLocks noChangeShapeType="1"/>
            </p:cNvSpPr>
            <p:nvPr/>
          </p:nvSpPr>
          <p:spPr bwMode="auto">
            <a:xfrm>
              <a:off x="5621338" y="4424363"/>
              <a:ext cx="1550987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Dot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Rectangle 21"/>
            <p:cNvSpPr>
              <a:spLocks/>
            </p:cNvSpPr>
            <p:nvPr/>
          </p:nvSpPr>
          <p:spPr bwMode="auto">
            <a:xfrm>
              <a:off x="5946775" y="4505325"/>
              <a:ext cx="915988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84000"/>
                </a:lnSpc>
                <a:tabLst>
                  <a:tab pos="723900" algn="l"/>
                  <a:tab pos="1435100" algn="l"/>
                </a:tabLst>
              </a:pPr>
              <a:r>
                <a:rPr lang="en-US" sz="16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Threshold</a:t>
              </a:r>
            </a:p>
          </p:txBody>
        </p:sp>
        <p:sp>
          <p:nvSpPr>
            <p:cNvPr id="35" name="Line 22"/>
            <p:cNvSpPr>
              <a:spLocks noChangeShapeType="1"/>
            </p:cNvSpPr>
            <p:nvPr/>
          </p:nvSpPr>
          <p:spPr bwMode="auto">
            <a:xfrm rot="10800000" flipH="1">
              <a:off x="5640388" y="3935413"/>
              <a:ext cx="1238250" cy="479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8" name="Grouper 37"/>
          <p:cNvGrpSpPr/>
          <p:nvPr/>
        </p:nvGrpSpPr>
        <p:grpSpPr>
          <a:xfrm>
            <a:off x="1224124" y="5367605"/>
            <a:ext cx="6769122" cy="1028821"/>
            <a:chOff x="2136775" y="3213100"/>
            <a:chExt cx="7075488" cy="1770063"/>
          </a:xfrm>
        </p:grpSpPr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2136775" y="4981575"/>
              <a:ext cx="7075488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AutoShape 9"/>
            <p:cNvSpPr>
              <a:spLocks/>
            </p:cNvSpPr>
            <p:nvPr/>
          </p:nvSpPr>
          <p:spPr bwMode="auto">
            <a:xfrm>
              <a:off x="2409825" y="3213100"/>
              <a:ext cx="1181100" cy="17541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59" y="21578"/>
                  </a:lnTo>
                  <a:lnTo>
                    <a:pt x="1118" y="21547"/>
                  </a:lnTo>
                  <a:lnTo>
                    <a:pt x="1678" y="21494"/>
                  </a:lnTo>
                  <a:lnTo>
                    <a:pt x="2237" y="21432"/>
                  </a:lnTo>
                  <a:lnTo>
                    <a:pt x="2790" y="21352"/>
                  </a:lnTo>
                  <a:lnTo>
                    <a:pt x="3349" y="21255"/>
                  </a:lnTo>
                  <a:lnTo>
                    <a:pt x="3895" y="21148"/>
                  </a:lnTo>
                  <a:lnTo>
                    <a:pt x="4448" y="21024"/>
                  </a:lnTo>
                  <a:lnTo>
                    <a:pt x="4994" y="20883"/>
                  </a:lnTo>
                  <a:lnTo>
                    <a:pt x="5533" y="20732"/>
                  </a:lnTo>
                  <a:lnTo>
                    <a:pt x="6073" y="20564"/>
                  </a:lnTo>
                  <a:lnTo>
                    <a:pt x="6606" y="20378"/>
                  </a:lnTo>
                  <a:lnTo>
                    <a:pt x="7132" y="20183"/>
                  </a:lnTo>
                  <a:lnTo>
                    <a:pt x="7658" y="19970"/>
                  </a:lnTo>
                  <a:lnTo>
                    <a:pt x="8178" y="19744"/>
                  </a:lnTo>
                  <a:lnTo>
                    <a:pt x="8691" y="19505"/>
                  </a:lnTo>
                  <a:lnTo>
                    <a:pt x="9198" y="19253"/>
                  </a:lnTo>
                  <a:lnTo>
                    <a:pt x="9698" y="18987"/>
                  </a:lnTo>
                  <a:lnTo>
                    <a:pt x="10198" y="18708"/>
                  </a:lnTo>
                  <a:lnTo>
                    <a:pt x="10685" y="18416"/>
                  </a:lnTo>
                  <a:lnTo>
                    <a:pt x="11165" y="18110"/>
                  </a:lnTo>
                  <a:lnTo>
                    <a:pt x="11639" y="17791"/>
                  </a:lnTo>
                  <a:lnTo>
                    <a:pt x="12106" y="17459"/>
                  </a:lnTo>
                  <a:lnTo>
                    <a:pt x="12560" y="17113"/>
                  </a:lnTo>
                  <a:lnTo>
                    <a:pt x="13014" y="16759"/>
                  </a:lnTo>
                  <a:lnTo>
                    <a:pt x="13455" y="16392"/>
                  </a:lnTo>
                  <a:lnTo>
                    <a:pt x="13882" y="16011"/>
                  </a:lnTo>
                  <a:lnTo>
                    <a:pt x="14310" y="15616"/>
                  </a:lnTo>
                  <a:lnTo>
                    <a:pt x="14718" y="15213"/>
                  </a:lnTo>
                  <a:lnTo>
                    <a:pt x="15126" y="14802"/>
                  </a:lnTo>
                  <a:lnTo>
                    <a:pt x="15514" y="14376"/>
                  </a:lnTo>
                  <a:lnTo>
                    <a:pt x="15902" y="13942"/>
                  </a:lnTo>
                  <a:lnTo>
                    <a:pt x="16271" y="13499"/>
                  </a:lnTo>
                  <a:lnTo>
                    <a:pt x="16633" y="13043"/>
                  </a:lnTo>
                  <a:lnTo>
                    <a:pt x="16988" y="12578"/>
                  </a:lnTo>
                  <a:lnTo>
                    <a:pt x="17323" y="12104"/>
                  </a:lnTo>
                  <a:lnTo>
                    <a:pt x="17652" y="11622"/>
                  </a:lnTo>
                  <a:lnTo>
                    <a:pt x="17968" y="11130"/>
                  </a:lnTo>
                  <a:lnTo>
                    <a:pt x="18277" y="10629"/>
                  </a:lnTo>
                  <a:lnTo>
                    <a:pt x="18567" y="10120"/>
                  </a:lnTo>
                  <a:lnTo>
                    <a:pt x="18850" y="9606"/>
                  </a:lnTo>
                  <a:lnTo>
                    <a:pt x="19113" y="9084"/>
                  </a:lnTo>
                  <a:lnTo>
                    <a:pt x="19370" y="8552"/>
                  </a:lnTo>
                  <a:lnTo>
                    <a:pt x="19613" y="8016"/>
                  </a:lnTo>
                  <a:lnTo>
                    <a:pt x="19843" y="7476"/>
                  </a:lnTo>
                  <a:lnTo>
                    <a:pt x="20060" y="6927"/>
                  </a:lnTo>
                  <a:lnTo>
                    <a:pt x="20264" y="6369"/>
                  </a:lnTo>
                  <a:lnTo>
                    <a:pt x="20455" y="5811"/>
                  </a:lnTo>
                  <a:lnTo>
                    <a:pt x="20633" y="5244"/>
                  </a:lnTo>
                  <a:lnTo>
                    <a:pt x="20797" y="4677"/>
                  </a:lnTo>
                  <a:lnTo>
                    <a:pt x="20942" y="4101"/>
                  </a:lnTo>
                  <a:lnTo>
                    <a:pt x="21080" y="3525"/>
                  </a:lnTo>
                  <a:lnTo>
                    <a:pt x="21199" y="2945"/>
                  </a:lnTo>
                  <a:lnTo>
                    <a:pt x="21311" y="2361"/>
                  </a:lnTo>
                  <a:lnTo>
                    <a:pt x="21403" y="1772"/>
                  </a:lnTo>
                  <a:lnTo>
                    <a:pt x="21482" y="1183"/>
                  </a:lnTo>
                  <a:lnTo>
                    <a:pt x="21547" y="593"/>
                  </a:lnTo>
                  <a:lnTo>
                    <a:pt x="2160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grpSp>
          <p:nvGrpSpPr>
            <p:cNvPr id="41" name="Group 12"/>
            <p:cNvGrpSpPr>
              <a:grpSpLocks/>
            </p:cNvGrpSpPr>
            <p:nvPr/>
          </p:nvGrpSpPr>
          <p:grpSpPr bwMode="auto">
            <a:xfrm>
              <a:off x="3556000" y="3267075"/>
              <a:ext cx="3322683" cy="885825"/>
              <a:chOff x="0" y="0"/>
              <a:chExt cx="2093" cy="558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23" cy="5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0" y="246"/>
                <a:ext cx="2093" cy="3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2" name="Group 15"/>
            <p:cNvGrpSpPr>
              <a:grpSpLocks/>
            </p:cNvGrpSpPr>
            <p:nvPr/>
          </p:nvGrpSpPr>
          <p:grpSpPr bwMode="auto">
            <a:xfrm>
              <a:off x="3497263" y="4165600"/>
              <a:ext cx="1557338" cy="284252"/>
              <a:chOff x="0" y="0"/>
              <a:chExt cx="981" cy="179"/>
            </a:xfrm>
          </p:grpSpPr>
          <p:sp>
            <p:nvSpPr>
              <p:cNvPr id="47" name="Line 16"/>
              <p:cNvSpPr>
                <a:spLocks noChangeShapeType="1"/>
              </p:cNvSpPr>
              <p:nvPr/>
            </p:nvSpPr>
            <p:spPr bwMode="auto">
              <a:xfrm>
                <a:off x="0" y="0"/>
                <a:ext cx="976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ashDot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Rectangle 17"/>
              <p:cNvSpPr>
                <a:spLocks/>
              </p:cNvSpPr>
              <p:nvPr/>
            </p:nvSpPr>
            <p:spPr bwMode="auto">
              <a:xfrm>
                <a:off x="404" y="27"/>
                <a:ext cx="57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84000"/>
                  </a:lnSpc>
                  <a:tabLst>
                    <a:tab pos="723900" algn="l"/>
                    <a:tab pos="1435100" algn="l"/>
                  </a:tabLst>
                </a:pPr>
                <a:r>
                  <a:rPr lang="en-US" sz="16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Threshold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266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96"/>
    </mc:Choice>
    <mc:Fallback>
      <p:transition spd="slow" advTm="15996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Independent congestion </a:t>
            </a:r>
            <a:r>
              <a:rPr lang="fr-FR" dirty="0" err="1"/>
              <a:t>windows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Problem</a:t>
            </a:r>
            <a:endParaRPr lang="fr-FR" dirty="0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10" y="2810317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147" y="2842229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4750419" y="3044446"/>
            <a:ext cx="1268192" cy="942208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400560" y="3223382"/>
            <a:ext cx="3353971" cy="45719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400560" y="3269104"/>
            <a:ext cx="3232896" cy="42687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6010700" y="3269104"/>
            <a:ext cx="186844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6024947" y="3223382"/>
            <a:ext cx="1854200" cy="4572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19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0" y="4412612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7"/>
          <p:cNvSpPr>
            <a:spLocks/>
          </p:cNvSpPr>
          <p:nvPr/>
        </p:nvSpPr>
        <p:spPr bwMode="auto">
          <a:xfrm rot="10800000" flipH="1">
            <a:off x="1202071" y="3772086"/>
            <a:ext cx="3431385" cy="1019764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3366F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1" name="AutoShape 20"/>
          <p:cNvSpPr>
            <a:spLocks/>
          </p:cNvSpPr>
          <p:nvPr/>
        </p:nvSpPr>
        <p:spPr bwMode="auto">
          <a:xfrm rot="10800000">
            <a:off x="6024947" y="3861629"/>
            <a:ext cx="1854200" cy="70527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3366F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330" y="4140683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4821372" y="2611396"/>
            <a:ext cx="120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12Mbps</a:t>
            </a:r>
          </a:p>
        </p:txBody>
      </p:sp>
    </p:spTree>
    <p:extLst>
      <p:ext uri="{BB962C8B-B14F-4D97-AF65-F5344CB8AC3E}">
        <p14:creationId xmlns:p14="http://schemas.microsoft.com/office/powerpoint/2010/main" val="301430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45"/>
    </mc:Choice>
    <mc:Fallback>
      <p:transition spd="slow" advTm="35545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Coupled congestion control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Congestion </a:t>
            </a:r>
            <a:r>
              <a:rPr lang="fr-FR" dirty="0" err="1"/>
              <a:t>windows</a:t>
            </a:r>
            <a:r>
              <a:rPr lang="fr-FR" dirty="0"/>
              <a:t> are </a:t>
            </a:r>
            <a:r>
              <a:rPr lang="fr-FR" dirty="0" err="1"/>
              <a:t>coupled</a:t>
            </a:r>
            <a:endParaRPr lang="fr-FR" dirty="0"/>
          </a:p>
          <a:p>
            <a:pPr lvl="1"/>
            <a:r>
              <a:rPr lang="fr-FR" dirty="0"/>
              <a:t>congestion </a:t>
            </a:r>
            <a:r>
              <a:rPr lang="fr-FR" dirty="0" err="1"/>
              <a:t>window</a:t>
            </a:r>
            <a:r>
              <a:rPr lang="fr-FR" dirty="0"/>
              <a:t> </a:t>
            </a:r>
            <a:r>
              <a:rPr lang="fr-FR" dirty="0" err="1"/>
              <a:t>growth</a:t>
            </a:r>
            <a:r>
              <a:rPr lang="fr-FR" dirty="0"/>
              <a:t> </a:t>
            </a:r>
            <a:r>
              <a:rPr lang="fr-FR" dirty="0" err="1"/>
              <a:t>cannot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faster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TCP </a:t>
            </a:r>
            <a:r>
              <a:rPr lang="fr-FR" dirty="0" err="1"/>
              <a:t>with</a:t>
            </a:r>
            <a:r>
              <a:rPr lang="fr-FR" dirty="0"/>
              <a:t> a single flow</a:t>
            </a:r>
          </a:p>
          <a:p>
            <a:pPr lvl="1"/>
            <a:r>
              <a:rPr lang="fr-FR" dirty="0" err="1"/>
              <a:t>Coupled</a:t>
            </a:r>
            <a:r>
              <a:rPr lang="fr-FR" dirty="0"/>
              <a:t> congestion control </a:t>
            </a:r>
            <a:r>
              <a:rPr lang="fr-FR" dirty="0" err="1"/>
              <a:t>aims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b="1" dirty="0" err="1"/>
              <a:t>moving</a:t>
            </a:r>
            <a:r>
              <a:rPr lang="fr-FR" b="1" dirty="0"/>
              <a:t> </a:t>
            </a:r>
            <a:r>
              <a:rPr lang="fr-FR" b="1" dirty="0" err="1"/>
              <a:t>traffic</a:t>
            </a:r>
            <a:r>
              <a:rPr lang="fr-FR" b="1" dirty="0"/>
              <a:t> </a:t>
            </a:r>
            <a:r>
              <a:rPr lang="fr-FR" b="1" dirty="0" err="1"/>
              <a:t>away</a:t>
            </a:r>
            <a:r>
              <a:rPr lang="fr-FR" b="1" dirty="0"/>
              <a:t> </a:t>
            </a:r>
            <a:r>
              <a:rPr lang="fr-FR" b="1" dirty="0" err="1"/>
              <a:t>from</a:t>
            </a:r>
            <a:r>
              <a:rPr lang="fr-FR" b="1" dirty="0"/>
              <a:t> </a:t>
            </a:r>
            <a:r>
              <a:rPr lang="fr-FR" b="1" dirty="0" err="1"/>
              <a:t>congested</a:t>
            </a:r>
            <a:r>
              <a:rPr lang="fr-FR" b="1" dirty="0"/>
              <a:t> </a:t>
            </a:r>
            <a:r>
              <a:rPr lang="fr-FR" b="1" dirty="0" err="1"/>
              <a:t>path</a:t>
            </a:r>
            <a:endParaRPr lang="fr-FR" b="1" dirty="0"/>
          </a:p>
        </p:txBody>
      </p:sp>
      <p:pic>
        <p:nvPicPr>
          <p:cNvPr id="5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3" y="4625836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40" y="4657748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r 6"/>
          <p:cNvGrpSpPr/>
          <p:nvPr/>
        </p:nvGrpSpPr>
        <p:grpSpPr>
          <a:xfrm>
            <a:off x="3460337" y="5486667"/>
            <a:ext cx="2439984" cy="201874"/>
            <a:chOff x="4024312" y="4024314"/>
            <a:chExt cx="2447922" cy="592137"/>
          </a:xfrm>
        </p:grpSpPr>
        <p:sp>
          <p:nvSpPr>
            <p:cNvPr id="8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9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0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1" name="AutoShape 17"/>
          <p:cNvSpPr>
            <a:spLocks/>
          </p:cNvSpPr>
          <p:nvPr/>
        </p:nvSpPr>
        <p:spPr bwMode="auto">
          <a:xfrm rot="10800000" flipH="1">
            <a:off x="1354553" y="4859965"/>
            <a:ext cx="2178067" cy="22465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8"/>
          <p:cNvSpPr>
            <a:spLocks/>
          </p:cNvSpPr>
          <p:nvPr/>
        </p:nvSpPr>
        <p:spPr bwMode="auto">
          <a:xfrm>
            <a:off x="1354553" y="5084623"/>
            <a:ext cx="217806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19"/>
          <p:cNvSpPr>
            <a:spLocks/>
          </p:cNvSpPr>
          <p:nvPr/>
        </p:nvSpPr>
        <p:spPr bwMode="auto">
          <a:xfrm flipH="1">
            <a:off x="5964693" y="5084623"/>
            <a:ext cx="186844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4" name="AutoShape 20"/>
          <p:cNvSpPr>
            <a:spLocks/>
          </p:cNvSpPr>
          <p:nvPr/>
        </p:nvSpPr>
        <p:spPr bwMode="auto">
          <a:xfrm rot="10800000">
            <a:off x="5978940" y="4859965"/>
            <a:ext cx="1854200" cy="22465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 rot="5400000">
            <a:off x="4526757" y="3761031"/>
            <a:ext cx="469138" cy="2428872"/>
            <a:chOff x="0" y="0"/>
            <a:chExt cx="368" cy="1538"/>
          </a:xfrm>
        </p:grpSpPr>
        <p:sp>
          <p:nvSpPr>
            <p:cNvPr id="16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8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9" name="Double flèche horizontale 18"/>
          <p:cNvSpPr/>
          <p:nvPr/>
        </p:nvSpPr>
        <p:spPr>
          <a:xfrm>
            <a:off x="1354553" y="4348010"/>
            <a:ext cx="6592686" cy="277826"/>
          </a:xfrm>
          <a:prstGeom prst="left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Double flèche horizontale 19"/>
          <p:cNvSpPr/>
          <p:nvPr/>
        </p:nvSpPr>
        <p:spPr>
          <a:xfrm>
            <a:off x="1354553" y="6051743"/>
            <a:ext cx="6592686" cy="277826"/>
          </a:xfrm>
          <a:prstGeom prst="left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17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87"/>
    </mc:Choice>
    <mc:Fallback>
      <p:transition spd="slow" advTm="25087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Linked</a:t>
            </a:r>
            <a:r>
              <a:rPr lang="fr-FR" dirty="0"/>
              <a:t> </a:t>
            </a:r>
            <a:r>
              <a:rPr lang="fr-FR" dirty="0" err="1"/>
              <a:t>increases</a:t>
            </a:r>
            <a:r>
              <a:rPr lang="fr-FR" dirty="0"/>
              <a:t> congestion control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57200" y="154789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Algorithm</a:t>
            </a:r>
            <a:endParaRPr lang="fr-FR" dirty="0"/>
          </a:p>
          <a:p>
            <a:pPr lvl="1"/>
            <a:r>
              <a:rPr lang="fr-FR" dirty="0"/>
              <a:t>Multiplicative </a:t>
            </a:r>
            <a:r>
              <a:rPr lang="fr-FR" dirty="0" err="1"/>
              <a:t>Decrease</a:t>
            </a:r>
            <a:endParaRPr lang="fr-FR" dirty="0"/>
          </a:p>
          <a:p>
            <a:pPr lvl="2"/>
            <a:r>
              <a:rPr lang="fr-FR" dirty="0"/>
              <a:t>For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loss</a:t>
            </a:r>
            <a:r>
              <a:rPr lang="fr-FR" dirty="0"/>
              <a:t> on </a:t>
            </a:r>
            <a:r>
              <a:rPr lang="fr-FR" dirty="0" err="1"/>
              <a:t>path</a:t>
            </a:r>
            <a:r>
              <a:rPr lang="fr-FR" dirty="0"/>
              <a:t> r, </a:t>
            </a:r>
            <a:r>
              <a:rPr lang="fr-FR" dirty="0" err="1"/>
              <a:t>cwin</a:t>
            </a:r>
            <a:r>
              <a:rPr lang="fr-FR" baseline="-25000" dirty="0" err="1"/>
              <a:t>r</a:t>
            </a:r>
            <a:r>
              <a:rPr lang="fr-FR" dirty="0"/>
              <a:t>=</a:t>
            </a:r>
            <a:r>
              <a:rPr lang="fr-FR" dirty="0" err="1"/>
              <a:t>cwin</a:t>
            </a:r>
            <a:r>
              <a:rPr lang="fr-FR" baseline="-25000" dirty="0" err="1"/>
              <a:t>r</a:t>
            </a:r>
            <a:r>
              <a:rPr lang="fr-FR" dirty="0"/>
              <a:t>/2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/>
              <a:t>Additive </a:t>
            </a:r>
            <a:r>
              <a:rPr lang="fr-FR" dirty="0" err="1"/>
              <a:t>increase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152464"/>
              </p:ext>
            </p:extLst>
          </p:nvPr>
        </p:nvGraphicFramePr>
        <p:xfrm>
          <a:off x="1621810" y="3741434"/>
          <a:ext cx="5943600" cy="191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…quation" r:id="rId3" imgW="2565400" imgH="825500" progId="Equation.3">
                  <p:embed/>
                </p:oleObj>
              </mc:Choice>
              <mc:Fallback>
                <p:oleObj name="…quation" r:id="rId3" imgW="2565400" imgH="825500" progId="Equation.3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810" y="3741434"/>
                        <a:ext cx="5943600" cy="191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" y="6162639"/>
            <a:ext cx="8229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D. </a:t>
            </a:r>
            <a:r>
              <a:rPr lang="fr-FR" sz="1400" dirty="0" err="1"/>
              <a:t>Wischik</a:t>
            </a:r>
            <a:r>
              <a:rPr lang="fr-FR" sz="1400" dirty="0"/>
              <a:t>, C. </a:t>
            </a:r>
            <a:r>
              <a:rPr lang="fr-FR" sz="1400" dirty="0" err="1"/>
              <a:t>Raiciu</a:t>
            </a:r>
            <a:r>
              <a:rPr lang="fr-FR" sz="1400" dirty="0"/>
              <a:t>, A. </a:t>
            </a:r>
            <a:r>
              <a:rPr lang="fr-FR" sz="1400" dirty="0" err="1"/>
              <a:t>Greenhalgh</a:t>
            </a:r>
            <a:r>
              <a:rPr lang="fr-FR" sz="1400" dirty="0"/>
              <a:t>, and M. </a:t>
            </a:r>
            <a:r>
              <a:rPr lang="fr-FR" sz="1400" dirty="0" err="1"/>
              <a:t>Handley</a:t>
            </a:r>
            <a:r>
              <a:rPr lang="fr-FR" sz="1400" dirty="0"/>
              <a:t>, “Design, </a:t>
            </a:r>
            <a:r>
              <a:rPr lang="fr-FR" sz="1400" dirty="0" err="1"/>
              <a:t>implementation</a:t>
            </a:r>
            <a:r>
              <a:rPr lang="fr-FR" sz="1400" dirty="0"/>
              <a:t> and </a:t>
            </a:r>
            <a:r>
              <a:rPr lang="fr-FR" sz="1400" dirty="0" err="1"/>
              <a:t>evaluation</a:t>
            </a:r>
            <a:r>
              <a:rPr lang="fr-FR" sz="1400" dirty="0"/>
              <a:t> of congestion control for </a:t>
            </a:r>
            <a:r>
              <a:rPr lang="fr-FR" sz="1400" dirty="0" err="1"/>
              <a:t>multipath</a:t>
            </a:r>
            <a:r>
              <a:rPr lang="fr-FR" sz="1400" dirty="0"/>
              <a:t> TCP,” NSDI'11: </a:t>
            </a:r>
            <a:r>
              <a:rPr lang="fr-FR" sz="1400" dirty="0" err="1"/>
              <a:t>Proceedings</a:t>
            </a:r>
            <a:r>
              <a:rPr lang="fr-FR" sz="1400" dirty="0"/>
              <a:t> of the 8th USENIX </a:t>
            </a:r>
            <a:r>
              <a:rPr lang="fr-FR" sz="1400" dirty="0" err="1"/>
              <a:t>conference</a:t>
            </a:r>
            <a:r>
              <a:rPr lang="fr-FR" sz="1400" dirty="0"/>
              <a:t> on </a:t>
            </a:r>
            <a:r>
              <a:rPr lang="fr-FR" sz="1400" dirty="0" err="1"/>
              <a:t>Networked</a:t>
            </a:r>
            <a:r>
              <a:rPr lang="fr-FR" sz="1400" dirty="0"/>
              <a:t> </a:t>
            </a:r>
            <a:r>
              <a:rPr lang="fr-FR" sz="1400" dirty="0" err="1"/>
              <a:t>systems</a:t>
            </a:r>
            <a:r>
              <a:rPr lang="fr-FR" sz="1400" dirty="0"/>
              <a:t> design and </a:t>
            </a:r>
            <a:r>
              <a:rPr lang="fr-FR" sz="1400" dirty="0" err="1"/>
              <a:t>implementation</a:t>
            </a:r>
            <a:r>
              <a:rPr lang="fr-FR" sz="1400" dirty="0"/>
              <a:t>, 2011.</a:t>
            </a:r>
          </a:p>
        </p:txBody>
      </p:sp>
    </p:spTree>
    <p:extLst>
      <p:ext uri="{BB962C8B-B14F-4D97-AF65-F5344CB8AC3E}">
        <p14:creationId xmlns:p14="http://schemas.microsoft.com/office/powerpoint/2010/main" val="13379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4"/>
    </mc:Choice>
    <mc:Fallback>
      <p:transition spd="slow" advTm="7804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Multipath-aware</a:t>
            </a:r>
            <a:br>
              <a:rPr lang="fr-FR" dirty="0"/>
            </a:br>
            <a:r>
              <a:rPr lang="fr-FR" dirty="0"/>
              <a:t> congestion control </a:t>
            </a:r>
            <a:r>
              <a:rPr lang="fr-FR" dirty="0" err="1"/>
              <a:t>schemes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058333" y="2619979"/>
            <a:ext cx="7591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Y. Cao, X. </a:t>
            </a:r>
            <a:r>
              <a:rPr lang="fr-FR" dirty="0" err="1"/>
              <a:t>Mingwei</a:t>
            </a:r>
            <a:r>
              <a:rPr lang="fr-FR" dirty="0"/>
              <a:t>, and X. Fu, “Delay-</a:t>
            </a:r>
            <a:r>
              <a:rPr lang="fr-FR" dirty="0" err="1"/>
              <a:t>based</a:t>
            </a:r>
            <a:r>
              <a:rPr lang="fr-FR" dirty="0"/>
              <a:t> Congestion Control for </a:t>
            </a:r>
            <a:r>
              <a:rPr lang="fr-FR" dirty="0" err="1"/>
              <a:t>Multipath</a:t>
            </a:r>
            <a:r>
              <a:rPr lang="fr-FR" dirty="0"/>
              <a:t> TCP,” ICNP2012, 2012.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8333" y="3118042"/>
            <a:ext cx="77752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T</a:t>
            </a:r>
            <a:r>
              <a:rPr lang="fr-FR" dirty="0"/>
              <a:t>. A. Le, C. S. Hong, and E.-N. </a:t>
            </a:r>
            <a:r>
              <a:rPr lang="fr-FR" dirty="0" err="1"/>
              <a:t>Huh</a:t>
            </a:r>
            <a:r>
              <a:rPr lang="fr-FR" dirty="0"/>
              <a:t>, “</a:t>
            </a:r>
            <a:r>
              <a:rPr lang="fr-FR" dirty="0" err="1"/>
              <a:t>Coordinated</a:t>
            </a:r>
            <a:r>
              <a:rPr lang="fr-FR" dirty="0"/>
              <a:t> TCP </a:t>
            </a:r>
            <a:r>
              <a:rPr lang="fr-FR" dirty="0" err="1"/>
              <a:t>Westwood</a:t>
            </a:r>
            <a:r>
              <a:rPr lang="fr-FR" dirty="0"/>
              <a:t> congestion control for multiple </a:t>
            </a:r>
            <a:r>
              <a:rPr lang="fr-FR" dirty="0" err="1"/>
              <a:t>paths</a:t>
            </a:r>
            <a:r>
              <a:rPr lang="fr-FR" dirty="0"/>
              <a:t> over </a:t>
            </a:r>
            <a:r>
              <a:rPr lang="fr-FR" dirty="0" err="1"/>
              <a:t>wireless</a:t>
            </a:r>
            <a:r>
              <a:rPr lang="fr-FR" dirty="0"/>
              <a:t> networks,” ICOIN '12: </a:t>
            </a:r>
            <a:r>
              <a:rPr lang="fr-FR" dirty="0" err="1"/>
              <a:t>Proceedings</a:t>
            </a:r>
            <a:r>
              <a:rPr lang="fr-FR" dirty="0"/>
              <a:t> of the The International </a:t>
            </a:r>
            <a:r>
              <a:rPr lang="fr-FR" dirty="0" err="1"/>
              <a:t>Conference</a:t>
            </a:r>
            <a:r>
              <a:rPr lang="fr-FR" dirty="0"/>
              <a:t> on Information Network 2012, 2012, pp. 92–96.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8333" y="4061763"/>
            <a:ext cx="7408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T</a:t>
            </a:r>
            <a:r>
              <a:rPr lang="fr-FR" dirty="0"/>
              <a:t>. A. Le, H. Rim, and C. S. Hong, “A </a:t>
            </a:r>
            <a:r>
              <a:rPr lang="fr-FR" dirty="0" err="1"/>
              <a:t>Multipath</a:t>
            </a:r>
            <a:r>
              <a:rPr lang="fr-FR" dirty="0"/>
              <a:t> </a:t>
            </a:r>
            <a:r>
              <a:rPr lang="fr-FR" dirty="0" err="1"/>
              <a:t>Cubic</a:t>
            </a:r>
            <a:r>
              <a:rPr lang="fr-FR" dirty="0"/>
              <a:t> TCP Congestion Control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Multipath</a:t>
            </a:r>
            <a:r>
              <a:rPr lang="fr-FR" dirty="0"/>
              <a:t> </a:t>
            </a:r>
            <a:r>
              <a:rPr lang="fr-FR" dirty="0" err="1"/>
              <a:t>Fast</a:t>
            </a:r>
            <a:r>
              <a:rPr lang="fr-FR" dirty="0"/>
              <a:t> </a:t>
            </a:r>
            <a:r>
              <a:rPr lang="fr-FR" dirty="0" err="1"/>
              <a:t>Recovery</a:t>
            </a:r>
            <a:r>
              <a:rPr lang="fr-FR" dirty="0"/>
              <a:t> over High </a:t>
            </a:r>
            <a:r>
              <a:rPr lang="fr-FR" dirty="0" err="1"/>
              <a:t>Bandwidth</a:t>
            </a:r>
            <a:r>
              <a:rPr lang="fr-FR" dirty="0"/>
              <a:t>-Delay Product Networks,” </a:t>
            </a:r>
            <a:r>
              <a:rPr lang="fr-FR" i="1" dirty="0"/>
              <a:t>IEICE Transactions</a:t>
            </a:r>
            <a:r>
              <a:rPr lang="fr-FR" dirty="0"/>
              <a:t>, 2012.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58333" y="1756845"/>
            <a:ext cx="72107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R. </a:t>
            </a:r>
            <a:r>
              <a:rPr lang="fr-FR" dirty="0" err="1"/>
              <a:t>Khalili</a:t>
            </a:r>
            <a:r>
              <a:rPr lang="fr-FR" dirty="0"/>
              <a:t>, N. </a:t>
            </a:r>
            <a:r>
              <a:rPr lang="fr-FR" dirty="0" err="1"/>
              <a:t>Gast</a:t>
            </a:r>
            <a:r>
              <a:rPr lang="fr-FR" dirty="0"/>
              <a:t>, M. </a:t>
            </a:r>
            <a:r>
              <a:rPr lang="fr-FR" dirty="0" err="1"/>
              <a:t>Popovic</a:t>
            </a:r>
            <a:r>
              <a:rPr lang="fr-FR" dirty="0"/>
              <a:t>, U. </a:t>
            </a:r>
            <a:r>
              <a:rPr lang="fr-FR" dirty="0" err="1"/>
              <a:t>Upadhyay</a:t>
            </a:r>
            <a:r>
              <a:rPr lang="fr-FR" dirty="0"/>
              <a:t>, J.-Y. Le </a:t>
            </a:r>
            <a:r>
              <a:rPr lang="fr-FR" dirty="0" err="1"/>
              <a:t>Boudec</a:t>
            </a:r>
            <a:r>
              <a:rPr lang="fr-FR" dirty="0"/>
              <a:t> , MPTCP </a:t>
            </a:r>
            <a:r>
              <a:rPr lang="fr-FR" dirty="0" err="1"/>
              <a:t>is</a:t>
            </a:r>
            <a:r>
              <a:rPr lang="fr-FR" dirty="0"/>
              <a:t> not Pareto-optimal: Performance issues and a possible solution, Proc. ACM </a:t>
            </a:r>
            <a:r>
              <a:rPr lang="fr-FR" dirty="0" err="1"/>
              <a:t>Conext</a:t>
            </a:r>
            <a:r>
              <a:rPr lang="fr-FR" dirty="0"/>
              <a:t> 2012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58333" y="5007758"/>
            <a:ext cx="8085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T</a:t>
            </a:r>
            <a:r>
              <a:rPr lang="fr-FR" dirty="0"/>
              <a:t>. </a:t>
            </a:r>
            <a:r>
              <a:rPr lang="fr-FR" dirty="0" err="1"/>
              <a:t>Dreibholz</a:t>
            </a:r>
            <a:r>
              <a:rPr lang="fr-FR" dirty="0"/>
              <a:t>, M. Becke, J. </a:t>
            </a:r>
            <a:r>
              <a:rPr lang="fr-FR" dirty="0" err="1"/>
              <a:t>Pulinthanath</a:t>
            </a:r>
            <a:r>
              <a:rPr lang="fr-FR" dirty="0"/>
              <a:t>, and E. P. </a:t>
            </a:r>
            <a:r>
              <a:rPr lang="fr-FR" dirty="0" err="1"/>
              <a:t>Rathgeb</a:t>
            </a:r>
            <a:r>
              <a:rPr lang="fr-FR" dirty="0"/>
              <a:t>, “</a:t>
            </a:r>
            <a:r>
              <a:rPr lang="fr-FR" dirty="0" err="1"/>
              <a:t>Applying</a:t>
            </a:r>
            <a:r>
              <a:rPr lang="fr-FR" dirty="0"/>
              <a:t> TCP-</a:t>
            </a:r>
            <a:r>
              <a:rPr lang="fr-FR" dirty="0" err="1"/>
              <a:t>Friendly</a:t>
            </a:r>
            <a:r>
              <a:rPr lang="fr-FR" dirty="0"/>
              <a:t> Congestion Control to Concurrent </a:t>
            </a:r>
            <a:r>
              <a:rPr lang="fr-FR" dirty="0" err="1"/>
              <a:t>Multipath</a:t>
            </a:r>
            <a:r>
              <a:rPr lang="fr-FR" dirty="0"/>
              <a:t> Transfer,” Advanced Information Networking and Applications (AINA), 2010 24th IEEE International </a:t>
            </a:r>
            <a:r>
              <a:rPr lang="fr-FR" dirty="0" err="1"/>
              <a:t>Conference</a:t>
            </a:r>
            <a:r>
              <a:rPr lang="fr-FR" dirty="0"/>
              <a:t> on, 2010, pp. 312–319.</a:t>
            </a:r>
          </a:p>
        </p:txBody>
      </p:sp>
    </p:spTree>
    <p:extLst>
      <p:ext uri="{BB962C8B-B14F-4D97-AF65-F5344CB8AC3E}">
        <p14:creationId xmlns:p14="http://schemas.microsoft.com/office/powerpoint/2010/main" val="394526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0"/>
    </mc:Choice>
    <mc:Fallback>
      <p:transition spd="slow" advTm="614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C951-BF3D-AE40-B7ED-167AEC868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Multipath TCP packet schedulers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42F75-FA11-514D-8E69-0A979CD91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r>
              <a:rPr lang="en-BE" dirty="0"/>
              <a:t>When several subflows are active, the packet scheduler selects the subflow where each packet is sent</a:t>
            </a:r>
          </a:p>
          <a:p>
            <a:pPr lvl="1"/>
            <a:r>
              <a:rPr lang="en-BE" dirty="0"/>
              <a:t>Default scheduler is to prefer subflow having the lowest round-trip-time</a:t>
            </a:r>
          </a:p>
          <a:p>
            <a:pPr lvl="2"/>
            <a:r>
              <a:rPr lang="en-GB" dirty="0"/>
              <a:t>W</a:t>
            </a:r>
            <a:r>
              <a:rPr lang="en-BE" dirty="0"/>
              <a:t>ell adapted to NewReno like congestion control</a:t>
            </a:r>
          </a:p>
          <a:p>
            <a:pPr lvl="1"/>
            <a:r>
              <a:rPr lang="en-BE" dirty="0"/>
              <a:t>Other schedulers have been proposed </a:t>
            </a:r>
          </a:p>
          <a:p>
            <a:pPr lvl="2"/>
            <a:r>
              <a:rPr lang="en-BE" dirty="0"/>
              <a:t>Round Robin, Priority</a:t>
            </a:r>
          </a:p>
          <a:p>
            <a:pPr lvl="2"/>
            <a:r>
              <a:rPr lang="en-BE" dirty="0"/>
              <a:t>Schedulers that schedule packets by estimating the time required to reach the receiver to avoid reodering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BF0F8-A2D3-404A-A87E-58D5B77C875B}"/>
              </a:ext>
            </a:extLst>
          </p:cNvPr>
          <p:cNvSpPr/>
          <p:nvPr/>
        </p:nvSpPr>
        <p:spPr>
          <a:xfrm>
            <a:off x="1511300" y="6089430"/>
            <a:ext cx="668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dirty="0"/>
              <a:t>https://tools.ietf.org/html/draft-bonaventure-iccrg-schedulers</a:t>
            </a:r>
          </a:p>
        </p:txBody>
      </p:sp>
    </p:spTree>
    <p:extLst>
      <p:ext uri="{BB962C8B-B14F-4D97-AF65-F5344CB8AC3E}">
        <p14:creationId xmlns:p14="http://schemas.microsoft.com/office/powerpoint/2010/main" val="156750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56"/>
    </mc:Choice>
    <mc:Fallback>
      <p:transition spd="slow" advTm="51056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protocol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Control plane</a:t>
            </a:r>
          </a:p>
          <a:p>
            <a:pPr lvl="1"/>
            <a:r>
              <a:rPr lang="fr-FR" dirty="0"/>
              <a:t>How to manage a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connection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uses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paths</a:t>
            </a:r>
            <a:r>
              <a:rPr lang="fr-FR" dirty="0"/>
              <a:t> ?</a:t>
            </a:r>
          </a:p>
          <a:p>
            <a:r>
              <a:rPr lang="fr-FR" dirty="0"/>
              <a:t>Data plane</a:t>
            </a:r>
          </a:p>
          <a:p>
            <a:pPr lvl="1"/>
            <a:r>
              <a:rPr lang="fr-FR" dirty="0"/>
              <a:t>How to transport data ?</a:t>
            </a:r>
            <a:br>
              <a:rPr lang="fr-FR" dirty="0"/>
            </a:br>
            <a:endParaRPr lang="fr-FR" dirty="0"/>
          </a:p>
          <a:p>
            <a:r>
              <a:rPr lang="fr-FR" dirty="0">
                <a:solidFill>
                  <a:srgbClr val="000000"/>
                </a:solidFill>
              </a:rPr>
              <a:t>	Congestion control</a:t>
            </a:r>
          </a:p>
          <a:p>
            <a:pPr lvl="1"/>
            <a:r>
              <a:rPr lang="fr-FR" dirty="0"/>
              <a:t>How to control congestion over multiple </a:t>
            </a:r>
            <a:r>
              <a:rPr lang="fr-FR" dirty="0" err="1"/>
              <a:t>paths</a:t>
            </a:r>
            <a:r>
              <a:rPr lang="fr-FR" dirty="0"/>
              <a:t> ?</a:t>
            </a:r>
          </a:p>
          <a:p>
            <a:pPr lvl="1"/>
            <a:endParaRPr lang="fr-FR" dirty="0"/>
          </a:p>
        </p:txBody>
      </p:sp>
      <p:sp>
        <p:nvSpPr>
          <p:cNvPr id="4" name="Flèche vers la droite 3"/>
          <p:cNvSpPr/>
          <p:nvPr/>
        </p:nvSpPr>
        <p:spPr>
          <a:xfrm>
            <a:off x="145785" y="1845983"/>
            <a:ext cx="622830" cy="146532"/>
          </a:xfrm>
          <a:prstGeom prst="rightArrow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4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78"/>
    </mc:Choice>
    <mc:Fallback>
      <p:transition spd="slow" advTm="1467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Multipath TCP use cases</a:t>
            </a:r>
            <a:br>
              <a:rPr lang="en-GB" dirty="0"/>
            </a:br>
            <a:r>
              <a:rPr lang="en-GB" dirty="0"/>
              <a:t>Low latency for  </a:t>
            </a:r>
            <a:r>
              <a:rPr lang="en-GB" dirty="0" err="1"/>
              <a:t>Siri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Long-lived TLS connections</a:t>
            </a:r>
          </a:p>
          <a:p>
            <a:pPr lvl="1"/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1256688" cy="12566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7073"/>
            <a:ext cx="2673926" cy="4072460"/>
          </a:xfrm>
          <a:prstGeom prst="rect">
            <a:avLst/>
          </a:prstGeom>
        </p:spPr>
      </p:pic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2673926" y="2335976"/>
            <a:ext cx="510108" cy="902152"/>
            <a:chOff x="0" y="0"/>
            <a:chExt cx="457" cy="808"/>
          </a:xfrm>
        </p:grpSpPr>
        <p:grpSp>
          <p:nvGrpSpPr>
            <p:cNvPr id="9" name="Group 14"/>
            <p:cNvGrpSpPr>
              <a:grpSpLocks/>
            </p:cNvGrpSpPr>
            <p:nvPr/>
          </p:nvGrpSpPr>
          <p:grpSpPr bwMode="auto">
            <a:xfrm>
              <a:off x="41" y="0"/>
              <a:ext cx="416" cy="455"/>
              <a:chOff x="0" y="0"/>
              <a:chExt cx="416" cy="455"/>
            </a:xfrm>
          </p:grpSpPr>
          <p:grpSp>
            <p:nvGrpSpPr>
              <p:cNvPr id="11" name="Group 7"/>
              <p:cNvGrpSpPr>
                <a:grpSpLocks/>
              </p:cNvGrpSpPr>
              <p:nvPr/>
            </p:nvGrpSpPr>
            <p:grpSpPr bwMode="auto">
              <a:xfrm>
                <a:off x="172" y="145"/>
                <a:ext cx="82" cy="310"/>
                <a:chOff x="0" y="0"/>
                <a:chExt cx="82" cy="310"/>
              </a:xfrm>
            </p:grpSpPr>
            <p:sp>
              <p:nvSpPr>
                <p:cNvPr id="18" name="Line 5"/>
                <p:cNvSpPr>
                  <a:spLocks noChangeShapeType="1"/>
                </p:cNvSpPr>
                <p:nvPr/>
              </p:nvSpPr>
              <p:spPr bwMode="auto">
                <a:xfrm flipH="1">
                  <a:off x="35" y="28"/>
                  <a:ext cx="0" cy="282"/>
                </a:xfrm>
                <a:prstGeom prst="line">
                  <a:avLst/>
                </a:prstGeom>
                <a:noFill/>
                <a:ln w="254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19" name="Oval 6"/>
                <p:cNvSpPr>
                  <a:spLocks/>
                </p:cNvSpPr>
                <p:nvPr/>
              </p:nvSpPr>
              <p:spPr bwMode="auto">
                <a:xfrm>
                  <a:off x="0" y="0"/>
                  <a:ext cx="82" cy="71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</p:grpSp>
          <p:grpSp>
            <p:nvGrpSpPr>
              <p:cNvPr id="12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167" cy="370"/>
                <a:chOff x="0" y="0"/>
                <a:chExt cx="167" cy="370"/>
              </a:xfrm>
            </p:grpSpPr>
            <p:sp>
              <p:nvSpPr>
                <p:cNvPr id="16" name="Freeform 8"/>
                <p:cNvSpPr>
                  <a:spLocks/>
                </p:cNvSpPr>
                <p:nvPr/>
              </p:nvSpPr>
              <p:spPr bwMode="auto">
                <a:xfrm>
                  <a:off x="90" y="91"/>
                  <a:ext cx="77" cy="195"/>
                </a:xfrm>
                <a:custGeom>
                  <a:avLst/>
                  <a:gdLst>
                    <a:gd name="T0" fmla="+- 0 21600 6061"/>
                    <a:gd name="T1" fmla="*/ T0 w 15539"/>
                    <a:gd name="T2" fmla="*/ 0 h 21600"/>
                    <a:gd name="T3" fmla="+- 0 20987 6061"/>
                    <a:gd name="T4" fmla="*/ T3 w 15539"/>
                    <a:gd name="T5" fmla="*/ 216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539" h="21600">
                      <a:moveTo>
                        <a:pt x="15539" y="0"/>
                      </a:moveTo>
                      <a:cubicBezTo>
                        <a:pt x="-6061" y="1764"/>
                        <a:pt x="-4082" y="20041"/>
                        <a:pt x="14926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17" name="Freeform 9"/>
                <p:cNvSpPr>
                  <a:spLocks/>
                </p:cNvSpPr>
                <p:nvPr/>
              </p:nvSpPr>
              <p:spPr bwMode="auto">
                <a:xfrm>
                  <a:off x="0" y="0"/>
                  <a:ext cx="143" cy="370"/>
                </a:xfrm>
                <a:custGeom>
                  <a:avLst/>
                  <a:gdLst>
                    <a:gd name="T0" fmla="+- 0 21600 6324"/>
                    <a:gd name="T1" fmla="*/ T0 w 15276"/>
                    <a:gd name="T2" fmla="*/ 0 h 21600"/>
                    <a:gd name="T3" fmla="+- 0 21600 6324"/>
                    <a:gd name="T4" fmla="*/ T3 w 15276"/>
                    <a:gd name="T5" fmla="*/ 216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276" h="21600">
                      <a:moveTo>
                        <a:pt x="15276" y="0"/>
                      </a:moveTo>
                      <a:cubicBezTo>
                        <a:pt x="-6324" y="1949"/>
                        <a:pt x="-3821" y="20205"/>
                        <a:pt x="15276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</p:grpSp>
          <p:grpSp>
            <p:nvGrpSpPr>
              <p:cNvPr id="13" name="Group 13"/>
              <p:cNvGrpSpPr>
                <a:grpSpLocks/>
              </p:cNvGrpSpPr>
              <p:nvPr/>
            </p:nvGrpSpPr>
            <p:grpSpPr bwMode="auto">
              <a:xfrm flipH="1">
                <a:off x="249" y="0"/>
                <a:ext cx="167" cy="370"/>
                <a:chOff x="0" y="0"/>
                <a:chExt cx="167" cy="370"/>
              </a:xfrm>
            </p:grpSpPr>
            <p:sp>
              <p:nvSpPr>
                <p:cNvPr id="14" name="Freeform 11"/>
                <p:cNvSpPr>
                  <a:spLocks/>
                </p:cNvSpPr>
                <p:nvPr/>
              </p:nvSpPr>
              <p:spPr bwMode="auto">
                <a:xfrm>
                  <a:off x="90" y="91"/>
                  <a:ext cx="77" cy="195"/>
                </a:xfrm>
                <a:custGeom>
                  <a:avLst/>
                  <a:gdLst>
                    <a:gd name="T0" fmla="+- 0 21600 6061"/>
                    <a:gd name="T1" fmla="*/ T0 w 15539"/>
                    <a:gd name="T2" fmla="*/ 0 h 21600"/>
                    <a:gd name="T3" fmla="+- 0 20987 6061"/>
                    <a:gd name="T4" fmla="*/ T3 w 15539"/>
                    <a:gd name="T5" fmla="*/ 216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539" h="21600">
                      <a:moveTo>
                        <a:pt x="15539" y="0"/>
                      </a:moveTo>
                      <a:cubicBezTo>
                        <a:pt x="-6061" y="1764"/>
                        <a:pt x="-4082" y="20041"/>
                        <a:pt x="14926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15" name="Freeform 12"/>
                <p:cNvSpPr>
                  <a:spLocks/>
                </p:cNvSpPr>
                <p:nvPr/>
              </p:nvSpPr>
              <p:spPr bwMode="auto">
                <a:xfrm>
                  <a:off x="0" y="0"/>
                  <a:ext cx="143" cy="370"/>
                </a:xfrm>
                <a:custGeom>
                  <a:avLst/>
                  <a:gdLst>
                    <a:gd name="T0" fmla="+- 0 21600 6324"/>
                    <a:gd name="T1" fmla="*/ T0 w 15276"/>
                    <a:gd name="T2" fmla="*/ 0 h 21600"/>
                    <a:gd name="T3" fmla="+- 0 21600 6324"/>
                    <a:gd name="T4" fmla="*/ T3 w 15276"/>
                    <a:gd name="T5" fmla="*/ 216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276" h="21600">
                      <a:moveTo>
                        <a:pt x="15276" y="0"/>
                      </a:moveTo>
                      <a:cubicBezTo>
                        <a:pt x="-6324" y="1949"/>
                        <a:pt x="-3821" y="20205"/>
                        <a:pt x="15276" y="21600"/>
                      </a:cubicBezTo>
                    </a:path>
                  </a:pathLst>
                </a:custGeom>
                <a:noFill/>
                <a:ln w="12700" cap="flat">
                  <a:solidFill>
                    <a:srgbClr val="3366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</p:grpSp>
        </p:grpSp>
        <p:sp>
          <p:nvSpPr>
            <p:cNvPr id="10" name="Rectangle 15"/>
            <p:cNvSpPr>
              <a:spLocks/>
            </p:cNvSpPr>
            <p:nvPr/>
          </p:nvSpPr>
          <p:spPr bwMode="auto">
            <a:xfrm>
              <a:off x="0" y="560"/>
              <a:ext cx="437" cy="24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err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Verdana" charset="0"/>
                  <a:sym typeface="Verdana" charset="0"/>
                </a:rPr>
                <a:t>WiFi</a:t>
              </a:r>
              <a:endParaRPr lang="en-US">
                <a:solidFill>
                  <a:srgbClr val="0000FF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endParaRPr>
            </a:p>
          </p:txBody>
        </p:sp>
      </p:grpSp>
      <p:grpSp>
        <p:nvGrpSpPr>
          <p:cNvPr id="20" name="Group 39"/>
          <p:cNvGrpSpPr>
            <a:grpSpLocks/>
          </p:cNvGrpSpPr>
          <p:nvPr/>
        </p:nvGrpSpPr>
        <p:grpSpPr bwMode="auto">
          <a:xfrm>
            <a:off x="2906098" y="4874887"/>
            <a:ext cx="827949" cy="1167333"/>
            <a:chOff x="0" y="0"/>
            <a:chExt cx="971" cy="1861"/>
          </a:xfrm>
        </p:grpSpPr>
        <p:grpSp>
          <p:nvGrpSpPr>
            <p:cNvPr id="21" name="Group 37"/>
            <p:cNvGrpSpPr>
              <a:grpSpLocks/>
            </p:cNvGrpSpPr>
            <p:nvPr/>
          </p:nvGrpSpPr>
          <p:grpSpPr bwMode="auto">
            <a:xfrm>
              <a:off x="144" y="0"/>
              <a:ext cx="501" cy="1398"/>
              <a:chOff x="0" y="0"/>
              <a:chExt cx="501" cy="1398"/>
            </a:xfrm>
          </p:grpSpPr>
          <p:sp>
            <p:nvSpPr>
              <p:cNvPr id="23" name="Line 17"/>
              <p:cNvSpPr>
                <a:spLocks noChangeShapeType="1"/>
              </p:cNvSpPr>
              <p:nvPr/>
            </p:nvSpPr>
            <p:spPr bwMode="auto">
              <a:xfrm flipH="1">
                <a:off x="0" y="313"/>
                <a:ext cx="250" cy="1085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4" name="Line 18"/>
              <p:cNvSpPr>
                <a:spLocks noChangeShapeType="1"/>
              </p:cNvSpPr>
              <p:nvPr/>
            </p:nvSpPr>
            <p:spPr bwMode="auto">
              <a:xfrm>
                <a:off x="250" y="313"/>
                <a:ext cx="251" cy="1085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5" name="Line 19"/>
              <p:cNvSpPr>
                <a:spLocks noChangeShapeType="1"/>
              </p:cNvSpPr>
              <p:nvPr/>
            </p:nvSpPr>
            <p:spPr bwMode="auto">
              <a:xfrm>
                <a:off x="68" y="1148"/>
                <a:ext cx="369" cy="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6" name="Line 20"/>
              <p:cNvSpPr>
                <a:spLocks noChangeShapeType="1"/>
              </p:cNvSpPr>
              <p:nvPr/>
            </p:nvSpPr>
            <p:spPr bwMode="auto">
              <a:xfrm>
                <a:off x="135" y="814"/>
                <a:ext cx="235" cy="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7" name="Line 21"/>
              <p:cNvSpPr>
                <a:spLocks noChangeShapeType="1"/>
              </p:cNvSpPr>
              <p:nvPr/>
            </p:nvSpPr>
            <p:spPr bwMode="auto">
              <a:xfrm>
                <a:off x="147" y="813"/>
                <a:ext cx="308" cy="367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8" name="Line 22"/>
              <p:cNvSpPr>
                <a:spLocks noChangeShapeType="1"/>
              </p:cNvSpPr>
              <p:nvPr/>
            </p:nvSpPr>
            <p:spPr bwMode="auto">
              <a:xfrm flipH="1">
                <a:off x="57" y="821"/>
                <a:ext cx="304" cy="335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29" name="Line 23"/>
              <p:cNvSpPr>
                <a:spLocks noChangeShapeType="1"/>
              </p:cNvSpPr>
              <p:nvPr/>
            </p:nvSpPr>
            <p:spPr bwMode="auto">
              <a:xfrm flipH="1">
                <a:off x="0" y="1150"/>
                <a:ext cx="433" cy="248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0" name="Line 24"/>
              <p:cNvSpPr>
                <a:spLocks noChangeShapeType="1"/>
              </p:cNvSpPr>
              <p:nvPr/>
            </p:nvSpPr>
            <p:spPr bwMode="auto">
              <a:xfrm>
                <a:off x="201" y="563"/>
                <a:ext cx="109" cy="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1" name="Line 25"/>
              <p:cNvSpPr>
                <a:spLocks noChangeShapeType="1"/>
              </p:cNvSpPr>
              <p:nvPr/>
            </p:nvSpPr>
            <p:spPr bwMode="auto">
              <a:xfrm>
                <a:off x="68" y="1158"/>
                <a:ext cx="431" cy="239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" name="Line 26"/>
              <p:cNvSpPr>
                <a:spLocks noChangeShapeType="1"/>
              </p:cNvSpPr>
              <p:nvPr/>
            </p:nvSpPr>
            <p:spPr bwMode="auto">
              <a:xfrm>
                <a:off x="201" y="555"/>
                <a:ext cx="171" cy="280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3" name="Line 27"/>
              <p:cNvSpPr>
                <a:spLocks noChangeShapeType="1"/>
              </p:cNvSpPr>
              <p:nvPr/>
            </p:nvSpPr>
            <p:spPr bwMode="auto">
              <a:xfrm flipH="1">
                <a:off x="123" y="560"/>
                <a:ext cx="171" cy="279"/>
              </a:xfrm>
              <a:prstGeom prst="line">
                <a:avLst/>
              </a:prstGeom>
              <a:noFill/>
              <a:ln w="254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grpSp>
            <p:nvGrpSpPr>
              <p:cNvPr id="34" name="Group 36"/>
              <p:cNvGrpSpPr>
                <a:grpSpLocks/>
              </p:cNvGrpSpPr>
              <p:nvPr/>
            </p:nvGrpSpPr>
            <p:grpSpPr bwMode="auto">
              <a:xfrm>
                <a:off x="99" y="0"/>
                <a:ext cx="304" cy="312"/>
                <a:chOff x="0" y="0"/>
                <a:chExt cx="304" cy="312"/>
              </a:xfrm>
            </p:grpSpPr>
            <p:sp>
              <p:nvSpPr>
                <p:cNvPr id="35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52" y="150"/>
                  <a:ext cx="2" cy="162"/>
                </a:xfrm>
                <a:prstGeom prst="line">
                  <a:avLst/>
                </a:prstGeom>
                <a:noFill/>
                <a:ln w="25400" cap="flat">
                  <a:solidFill>
                    <a:srgbClr val="008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sp>
              <p:nvSpPr>
                <p:cNvPr id="36" name="Oval 29"/>
                <p:cNvSpPr>
                  <a:spLocks/>
                </p:cNvSpPr>
                <p:nvPr/>
              </p:nvSpPr>
              <p:spPr bwMode="auto">
                <a:xfrm>
                  <a:off x="126" y="116"/>
                  <a:ext cx="48" cy="40"/>
                </a:xfrm>
                <a:prstGeom prst="ellipse">
                  <a:avLst/>
                </a:prstGeom>
                <a:solidFill>
                  <a:srgbClr val="000000"/>
                </a:solidFill>
                <a:ln w="25400" cap="flat">
                  <a:solidFill>
                    <a:srgbClr val="008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fr-FR"/>
                </a:p>
              </p:txBody>
            </p:sp>
            <p:grpSp>
              <p:nvGrpSpPr>
                <p:cNvPr id="37" name="Group 32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22" cy="266"/>
                  <a:chOff x="0" y="0"/>
                  <a:chExt cx="122" cy="266"/>
                </a:xfrm>
              </p:grpSpPr>
              <p:sp>
                <p:nvSpPr>
                  <p:cNvPr id="41" name="Freeform 30"/>
                  <p:cNvSpPr>
                    <a:spLocks/>
                  </p:cNvSpPr>
                  <p:nvPr/>
                </p:nvSpPr>
                <p:spPr bwMode="auto">
                  <a:xfrm>
                    <a:off x="65" y="65"/>
                    <a:ext cx="57" cy="141"/>
                  </a:xfrm>
                  <a:custGeom>
                    <a:avLst/>
                    <a:gdLst>
                      <a:gd name="T0" fmla="+- 0 21600 6061"/>
                      <a:gd name="T1" fmla="*/ T0 w 15539"/>
                      <a:gd name="T2" fmla="*/ 0 h 21600"/>
                      <a:gd name="T3" fmla="+- 0 20987 6061"/>
                      <a:gd name="T4" fmla="*/ T3 w 15539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539" h="21600">
                        <a:moveTo>
                          <a:pt x="15539" y="0"/>
                        </a:moveTo>
                        <a:cubicBezTo>
                          <a:pt x="-6061" y="1764"/>
                          <a:pt x="-4082" y="20041"/>
                          <a:pt x="1492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42" name="Freeform 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4" cy="266"/>
                  </a:xfrm>
                  <a:custGeom>
                    <a:avLst/>
                    <a:gdLst>
                      <a:gd name="T0" fmla="+- 0 21600 6324"/>
                      <a:gd name="T1" fmla="*/ T0 w 15276"/>
                      <a:gd name="T2" fmla="*/ 0 h 21600"/>
                      <a:gd name="T3" fmla="+- 0 21600 6324"/>
                      <a:gd name="T4" fmla="*/ T3 w 15276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276" h="21600">
                        <a:moveTo>
                          <a:pt x="15276" y="0"/>
                        </a:moveTo>
                        <a:cubicBezTo>
                          <a:pt x="-6324" y="1949"/>
                          <a:pt x="-3821" y="20205"/>
                          <a:pt x="1527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" name="Group 35"/>
                <p:cNvGrpSpPr>
                  <a:grpSpLocks/>
                </p:cNvGrpSpPr>
                <p:nvPr/>
              </p:nvGrpSpPr>
              <p:grpSpPr bwMode="auto">
                <a:xfrm flipH="1">
                  <a:off x="182" y="0"/>
                  <a:ext cx="122" cy="266"/>
                  <a:chOff x="0" y="0"/>
                  <a:chExt cx="122" cy="266"/>
                </a:xfrm>
              </p:grpSpPr>
              <p:sp>
                <p:nvSpPr>
                  <p:cNvPr id="39" name="Freeform 33"/>
                  <p:cNvSpPr>
                    <a:spLocks/>
                  </p:cNvSpPr>
                  <p:nvPr/>
                </p:nvSpPr>
                <p:spPr bwMode="auto">
                  <a:xfrm>
                    <a:off x="65" y="65"/>
                    <a:ext cx="57" cy="141"/>
                  </a:xfrm>
                  <a:custGeom>
                    <a:avLst/>
                    <a:gdLst>
                      <a:gd name="T0" fmla="+- 0 21600 6061"/>
                      <a:gd name="T1" fmla="*/ T0 w 15539"/>
                      <a:gd name="T2" fmla="*/ 0 h 21600"/>
                      <a:gd name="T3" fmla="+- 0 20987 6061"/>
                      <a:gd name="T4" fmla="*/ T3 w 15539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539" h="21600">
                        <a:moveTo>
                          <a:pt x="15539" y="0"/>
                        </a:moveTo>
                        <a:cubicBezTo>
                          <a:pt x="-6061" y="1764"/>
                          <a:pt x="-4082" y="20041"/>
                          <a:pt x="1492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  <p:sp>
                <p:nvSpPr>
                  <p:cNvPr id="40" name="Freeform 3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4" cy="266"/>
                  </a:xfrm>
                  <a:custGeom>
                    <a:avLst/>
                    <a:gdLst>
                      <a:gd name="T0" fmla="+- 0 21600 6324"/>
                      <a:gd name="T1" fmla="*/ T0 w 15276"/>
                      <a:gd name="T2" fmla="*/ 0 h 21600"/>
                      <a:gd name="T3" fmla="+- 0 21600 6324"/>
                      <a:gd name="T4" fmla="*/ T3 w 15276"/>
                      <a:gd name="T5" fmla="*/ 216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276" h="21600">
                        <a:moveTo>
                          <a:pt x="15276" y="0"/>
                        </a:moveTo>
                        <a:cubicBezTo>
                          <a:pt x="-6324" y="1949"/>
                          <a:pt x="-3821" y="20205"/>
                          <a:pt x="15276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08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fr-FR"/>
                  </a:p>
                </p:txBody>
              </p:sp>
            </p:grpSp>
          </p:grpSp>
        </p:grpSp>
        <p:sp>
          <p:nvSpPr>
            <p:cNvPr id="22" name="Rectangle 38"/>
            <p:cNvSpPr>
              <a:spLocks/>
            </p:cNvSpPr>
            <p:nvPr/>
          </p:nvSpPr>
          <p:spPr bwMode="auto">
            <a:xfrm>
              <a:off x="0" y="1419"/>
              <a:ext cx="971" cy="4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Verdana" charset="0"/>
                  <a:ea typeface="ＭＳ Ｐゴシック" charset="0"/>
                  <a:cs typeface="Verdana" charset="0"/>
                  <a:sym typeface="Verdana" charset="0"/>
                </a:rPr>
                <a:t>3G/LTE</a:t>
              </a:r>
            </a:p>
          </p:txBody>
        </p:sp>
      </p:grpSp>
      <p:pic>
        <p:nvPicPr>
          <p:cNvPr id="43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892" y="3697221"/>
            <a:ext cx="1384102" cy="138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4" name="Grouper 43"/>
          <p:cNvGrpSpPr/>
          <p:nvPr/>
        </p:nvGrpSpPr>
        <p:grpSpPr>
          <a:xfrm>
            <a:off x="2263404" y="2843995"/>
            <a:ext cx="3738366" cy="426186"/>
            <a:chOff x="1344240" y="1560078"/>
            <a:chExt cx="6423397" cy="426186"/>
          </a:xfrm>
        </p:grpSpPr>
        <p:cxnSp>
          <p:nvCxnSpPr>
            <p:cNvPr id="45" name="Connecteur droit avec flèche 44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3481387" y="1560078"/>
              <a:ext cx="166794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Voice </a:t>
              </a:r>
              <a:r>
                <a:rPr lang="fr-FR" sz="2000" dirty="0" err="1"/>
                <a:t>samples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7" name="Grouper 46"/>
          <p:cNvGrpSpPr/>
          <p:nvPr/>
        </p:nvGrpSpPr>
        <p:grpSpPr>
          <a:xfrm>
            <a:off x="2263403" y="5028812"/>
            <a:ext cx="5478010" cy="426186"/>
            <a:chOff x="1344240" y="1560078"/>
            <a:chExt cx="6423397" cy="426186"/>
          </a:xfrm>
        </p:grpSpPr>
        <p:cxnSp>
          <p:nvCxnSpPr>
            <p:cNvPr id="48" name="Connecteur droit avec flèche 47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>
              <a:off x="3481387" y="1560078"/>
              <a:ext cx="166794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Voice </a:t>
              </a:r>
              <a:r>
                <a:rPr lang="fr-FR" sz="2000" dirty="0" err="1"/>
                <a:t>samples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sp>
        <p:nvSpPr>
          <p:cNvPr id="50" name="AutoShape 102"/>
          <p:cNvSpPr>
            <a:spLocks noChangeArrowheads="1"/>
          </p:cNvSpPr>
          <p:nvPr/>
        </p:nvSpPr>
        <p:spPr bwMode="auto">
          <a:xfrm>
            <a:off x="5582670" y="3086637"/>
            <a:ext cx="838200" cy="457200"/>
          </a:xfrm>
          <a:prstGeom prst="irregularSeal1">
            <a:avLst/>
          </a:prstGeom>
          <a:solidFill>
            <a:srgbClr val="FFCC6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66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Multipath</a:t>
            </a:r>
            <a:r>
              <a:rPr lang="fr-FR" dirty="0"/>
              <a:t> TCP </a:t>
            </a:r>
            <a:br>
              <a:rPr lang="fr-FR" dirty="0"/>
            </a:br>
            <a:r>
              <a:rPr lang="fr-FR" dirty="0" err="1"/>
              <a:t>Connection</a:t>
            </a:r>
            <a:r>
              <a:rPr lang="fr-FR" dirty="0"/>
              <a:t> establishment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Principle</a:t>
            </a:r>
            <a:endParaRPr lang="fr-FR" dirty="0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360862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7" y="4383412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3232149" y="5237163"/>
            <a:ext cx="2447922" cy="592137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047750" y="4360862"/>
            <a:ext cx="2192337" cy="4587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047750" y="4819649"/>
            <a:ext cx="2192337" cy="7175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672137" y="4819649"/>
            <a:ext cx="1854200" cy="7175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672137" y="4362449"/>
            <a:ext cx="1854200" cy="457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 rot="5400000">
            <a:off x="4158456" y="3140870"/>
            <a:ext cx="584200" cy="2443162"/>
            <a:chOff x="0" y="0"/>
            <a:chExt cx="368" cy="1538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1102940" y="2619062"/>
            <a:ext cx="6423397" cy="406858"/>
            <a:chOff x="1344240" y="2157102"/>
            <a:chExt cx="6423397" cy="406858"/>
          </a:xfrm>
        </p:grpSpPr>
        <p:cxnSp>
          <p:nvCxnSpPr>
            <p:cNvPr id="19" name="Connecteur droit avec flèche 18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2107964" y="2157102"/>
              <a:ext cx="2679339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SYN+ACK, MP_CAPABLE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1" name="Grouper 20"/>
          <p:cNvGrpSpPr/>
          <p:nvPr/>
        </p:nvGrpSpPr>
        <p:grpSpPr>
          <a:xfrm>
            <a:off x="1106115" y="2929312"/>
            <a:ext cx="6423397" cy="448172"/>
            <a:chOff x="1347415" y="2467352"/>
            <a:chExt cx="6423397" cy="448172"/>
          </a:xfrm>
        </p:grpSpPr>
        <p:cxnSp>
          <p:nvCxnSpPr>
            <p:cNvPr id="22" name="Connecteur droit avec flèche 21"/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4811831" y="2467352"/>
              <a:ext cx="214321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ACK, MP_CAPABLE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4" name="Grouper 23"/>
          <p:cNvGrpSpPr/>
          <p:nvPr/>
        </p:nvGrpSpPr>
        <p:grpSpPr>
          <a:xfrm>
            <a:off x="1106115" y="3526697"/>
            <a:ext cx="6423397" cy="400110"/>
            <a:chOff x="1347415" y="3064737"/>
            <a:chExt cx="6423397" cy="400110"/>
          </a:xfrm>
        </p:grpSpPr>
        <p:cxnSp>
          <p:nvCxnSpPr>
            <p:cNvPr id="25" name="Connecteur droit avec flèche 24"/>
            <p:cNvCxnSpPr/>
            <p:nvPr/>
          </p:nvCxnSpPr>
          <p:spPr>
            <a:xfrm>
              <a:off x="1347415" y="3240324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2738277" y="3064737"/>
              <a:ext cx="2676459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seq</a:t>
              </a:r>
              <a:r>
                <a:rPr lang="fr-FR" sz="2000" dirty="0"/>
                <a:t>=123, </a:t>
              </a:r>
              <a:r>
                <a:rPr lang="fr-FR" sz="2000" dirty="0" err="1"/>
                <a:t>DSeq</a:t>
              </a:r>
              <a:r>
                <a:rPr lang="fr-FR" sz="2000" dirty="0"/>
                <a:t>=1, "abc"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1107902" y="2111449"/>
            <a:ext cx="6423397" cy="426186"/>
            <a:chOff x="1344240" y="1560078"/>
            <a:chExt cx="6423397" cy="426186"/>
          </a:xfrm>
        </p:grpSpPr>
        <p:cxnSp>
          <p:nvCxnSpPr>
            <p:cNvPr id="31" name="Connecteur droit avec flèche 30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3481387" y="1560078"/>
              <a:ext cx="2133191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 MP_CAPABLE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3" name="Grouper 53">
            <a:extLst>
              <a:ext uri="{FF2B5EF4-FFF2-40B4-BE49-F238E27FC236}">
                <a16:creationId xmlns:a16="http://schemas.microsoft.com/office/drawing/2014/main" id="{51122312-301D-A248-9332-A82FD3877CD7}"/>
              </a:ext>
            </a:extLst>
          </p:cNvPr>
          <p:cNvGrpSpPr/>
          <p:nvPr/>
        </p:nvGrpSpPr>
        <p:grpSpPr>
          <a:xfrm>
            <a:off x="1047749" y="6050853"/>
            <a:ext cx="6423397" cy="400110"/>
            <a:chOff x="1288503" y="5173454"/>
            <a:chExt cx="6423397" cy="400110"/>
          </a:xfrm>
        </p:grpSpPr>
        <p:cxnSp>
          <p:nvCxnSpPr>
            <p:cNvPr id="34" name="Connecteur droit avec flèche 54">
              <a:extLst>
                <a:ext uri="{FF2B5EF4-FFF2-40B4-BE49-F238E27FC236}">
                  <a16:creationId xmlns:a16="http://schemas.microsoft.com/office/drawing/2014/main" id="{52510550-66F4-7545-B918-8376F4FE1DF2}"/>
                </a:ext>
              </a:extLst>
            </p:cNvPr>
            <p:cNvCxnSpPr/>
            <p:nvPr/>
          </p:nvCxnSpPr>
          <p:spPr>
            <a:xfrm>
              <a:off x="1288503" y="520106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55">
              <a:extLst>
                <a:ext uri="{FF2B5EF4-FFF2-40B4-BE49-F238E27FC236}">
                  <a16:creationId xmlns:a16="http://schemas.microsoft.com/office/drawing/2014/main" id="{08AC4D36-B0EA-BB4A-A5C6-920A2652846A}"/>
                </a:ext>
              </a:extLst>
            </p:cNvPr>
            <p:cNvSpPr txBox="1"/>
            <p:nvPr/>
          </p:nvSpPr>
          <p:spPr>
            <a:xfrm>
              <a:off x="2619692" y="5173454"/>
              <a:ext cx="16809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SYN+MP_JOIN</a:t>
              </a:r>
            </a:p>
          </p:txBody>
        </p:sp>
      </p:grpSp>
      <p:grpSp>
        <p:nvGrpSpPr>
          <p:cNvPr id="36" name="Grouper 29">
            <a:extLst>
              <a:ext uri="{FF2B5EF4-FFF2-40B4-BE49-F238E27FC236}">
                <a16:creationId xmlns:a16="http://schemas.microsoft.com/office/drawing/2014/main" id="{06E7B4A9-DE89-E34C-A631-E2C5C1CF81D6}"/>
              </a:ext>
            </a:extLst>
          </p:cNvPr>
          <p:cNvGrpSpPr/>
          <p:nvPr/>
        </p:nvGrpSpPr>
        <p:grpSpPr>
          <a:xfrm>
            <a:off x="5525991" y="2393457"/>
            <a:ext cx="3348053" cy="1525413"/>
            <a:chOff x="5726278" y="1047940"/>
            <a:chExt cx="3120867" cy="1068019"/>
          </a:xfrm>
          <a:solidFill>
            <a:srgbClr val="FFFFFF"/>
          </a:solidFill>
        </p:grpSpPr>
        <p:sp>
          <p:nvSpPr>
            <p:cNvPr id="37" name="Bulle ronde 30">
              <a:extLst>
                <a:ext uri="{FF2B5EF4-FFF2-40B4-BE49-F238E27FC236}">
                  <a16:creationId xmlns:a16="http://schemas.microsoft.com/office/drawing/2014/main" id="{E8A2CA62-4010-A64F-9082-36D537463956}"/>
                </a:ext>
              </a:extLst>
            </p:cNvPr>
            <p:cNvSpPr/>
            <p:nvPr/>
          </p:nvSpPr>
          <p:spPr>
            <a:xfrm>
              <a:off x="5726278" y="1047940"/>
              <a:ext cx="3120867" cy="1068019"/>
            </a:xfrm>
            <a:prstGeom prst="wedgeEllipseCallout">
              <a:avLst>
                <a:gd name="adj1" fmla="val -49183"/>
                <a:gd name="adj2" fmla="val 201781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31">
              <a:extLst>
                <a:ext uri="{FF2B5EF4-FFF2-40B4-BE49-F238E27FC236}">
                  <a16:creationId xmlns:a16="http://schemas.microsoft.com/office/drawing/2014/main" id="{E2B614D7-DAE2-2D4E-9936-5CE4FC404CBB}"/>
                </a:ext>
              </a:extLst>
            </p:cNvPr>
            <p:cNvSpPr txBox="1"/>
            <p:nvPr/>
          </p:nvSpPr>
          <p:spPr>
            <a:xfrm>
              <a:off x="5982679" y="1185637"/>
              <a:ext cx="2675866" cy="64647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How to </a:t>
              </a:r>
              <a:r>
                <a:rPr lang="fr-FR" dirty="0" err="1"/>
                <a:t>verify</a:t>
              </a:r>
              <a:r>
                <a:rPr lang="fr-FR" dirty="0"/>
                <a:t> </a:t>
              </a:r>
              <a:r>
                <a:rPr lang="fr-FR" dirty="0" err="1"/>
                <a:t>that</a:t>
              </a:r>
              <a:r>
                <a:rPr lang="fr-FR" dirty="0"/>
                <a:t> </a:t>
              </a:r>
            </a:p>
            <a:p>
              <a:pPr algn="ctr"/>
              <a:r>
                <a:rPr lang="fr-FR" dirty="0"/>
                <a:t>SYN+MP_JOIN </a:t>
              </a:r>
              <a:r>
                <a:rPr lang="fr-FR" dirty="0" err="1"/>
                <a:t>comes</a:t>
              </a:r>
              <a:r>
                <a:rPr lang="fr-FR" dirty="0"/>
                <a:t> </a:t>
              </a:r>
              <a:br>
                <a:rPr lang="fr-FR" dirty="0"/>
              </a:br>
              <a:r>
                <a:rPr lang="fr-FR" dirty="0" err="1"/>
                <a:t>from</a:t>
              </a:r>
              <a:r>
                <a:rPr lang="fr-FR" dirty="0"/>
                <a:t> client of </a:t>
              </a:r>
              <a:r>
                <a:rPr lang="fr-FR" dirty="0" err="1"/>
                <a:t>blue</a:t>
              </a:r>
              <a:r>
                <a:rPr lang="fr-FR" dirty="0"/>
                <a:t> </a:t>
              </a:r>
              <a:r>
                <a:rPr lang="fr-FR" dirty="0" err="1"/>
                <a:t>subflow</a:t>
              </a:r>
              <a:r>
                <a:rPr lang="fr-FR" dirty="0"/>
                <a:t> 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473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97"/>
    </mc:Choice>
    <mc:Fallback>
      <p:transition spd="slow" advTm="54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Roles</a:t>
            </a:r>
            <a:r>
              <a:rPr lang="fr-FR" dirty="0"/>
              <a:t> of the initial TCP </a:t>
            </a:r>
            <a:r>
              <a:rPr lang="fr-FR" dirty="0" err="1"/>
              <a:t>handshake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Check </a:t>
            </a:r>
            <a:r>
              <a:rPr lang="fr-FR" dirty="0" err="1"/>
              <a:t>willingness</a:t>
            </a:r>
            <a:r>
              <a:rPr lang="fr-FR" dirty="0"/>
              <a:t> to open TCP </a:t>
            </a:r>
            <a:r>
              <a:rPr lang="fr-FR" dirty="0" err="1"/>
              <a:t>connection</a:t>
            </a:r>
            <a:endParaRPr lang="fr-FR" dirty="0"/>
          </a:p>
          <a:p>
            <a:pPr lvl="1"/>
            <a:r>
              <a:rPr lang="fr-FR" dirty="0"/>
              <a:t>Propose initial </a:t>
            </a:r>
            <a:r>
              <a:rPr lang="fr-FR" dirty="0" err="1"/>
              <a:t>sequence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Negotiate</a:t>
            </a:r>
            <a:r>
              <a:rPr lang="fr-FR" dirty="0"/>
              <a:t> Maximum Segment Size</a:t>
            </a:r>
          </a:p>
          <a:p>
            <a:r>
              <a:rPr lang="fr-FR" dirty="0"/>
              <a:t>TCP options</a:t>
            </a:r>
          </a:p>
          <a:p>
            <a:pPr lvl="1"/>
            <a:r>
              <a:rPr lang="fr-FR" dirty="0" err="1"/>
              <a:t>negotiate</a:t>
            </a:r>
            <a:r>
              <a:rPr lang="fr-FR" dirty="0"/>
              <a:t> </a:t>
            </a:r>
            <a:r>
              <a:rPr lang="fr-FR" dirty="0" err="1"/>
              <a:t>Timestamps</a:t>
            </a:r>
            <a:r>
              <a:rPr lang="fr-FR" dirty="0"/>
              <a:t>, SACK, </a:t>
            </a:r>
            <a:r>
              <a:rPr lang="fr-FR" dirty="0" err="1"/>
              <a:t>Window</a:t>
            </a:r>
            <a:r>
              <a:rPr lang="fr-FR" dirty="0"/>
              <a:t> </a:t>
            </a:r>
            <a:r>
              <a:rPr lang="fr-FR" dirty="0" err="1"/>
              <a:t>scale</a:t>
            </a:r>
            <a:endParaRPr lang="fr-FR" dirty="0"/>
          </a:p>
          <a:p>
            <a:r>
              <a:rPr lang="fr-FR" dirty="0" err="1"/>
              <a:t>Multipath</a:t>
            </a:r>
            <a:r>
              <a:rPr lang="fr-FR" dirty="0"/>
              <a:t> TCP</a:t>
            </a:r>
          </a:p>
          <a:p>
            <a:pPr lvl="1"/>
            <a:r>
              <a:rPr lang="fr-FR" dirty="0"/>
              <a:t>check </a:t>
            </a:r>
            <a:r>
              <a:rPr lang="fr-FR" dirty="0" err="1"/>
              <a:t>that</a:t>
            </a:r>
            <a:r>
              <a:rPr lang="fr-FR" dirty="0"/>
              <a:t> server supports </a:t>
            </a:r>
            <a:r>
              <a:rPr lang="fr-FR" dirty="0" err="1"/>
              <a:t>Multipath</a:t>
            </a:r>
            <a:r>
              <a:rPr lang="fr-FR" dirty="0"/>
              <a:t> TCP</a:t>
            </a:r>
          </a:p>
          <a:p>
            <a:pPr lvl="1"/>
            <a:r>
              <a:rPr lang="fr-FR" dirty="0"/>
              <a:t>propose </a:t>
            </a:r>
            <a:r>
              <a:rPr lang="fr-FR" dirty="0" err="1"/>
              <a:t>Token</a:t>
            </a:r>
            <a:r>
              <a:rPr lang="fr-FR" dirty="0"/>
              <a:t> in </a:t>
            </a:r>
            <a:r>
              <a:rPr lang="fr-FR" dirty="0" err="1"/>
              <a:t>each</a:t>
            </a:r>
            <a:r>
              <a:rPr lang="fr-FR" dirty="0"/>
              <a:t> direction</a:t>
            </a:r>
          </a:p>
          <a:p>
            <a:pPr lvl="1"/>
            <a:r>
              <a:rPr lang="fr-FR" dirty="0"/>
              <a:t>propose initial Data </a:t>
            </a:r>
            <a:r>
              <a:rPr lang="fr-FR" dirty="0" err="1"/>
              <a:t>sequence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in </a:t>
            </a:r>
            <a:r>
              <a:rPr lang="fr-FR" dirty="0" err="1"/>
              <a:t>each</a:t>
            </a:r>
            <a:r>
              <a:rPr lang="fr-FR" dirty="0"/>
              <a:t> direction</a:t>
            </a:r>
          </a:p>
          <a:p>
            <a:pPr lvl="1"/>
            <a:r>
              <a:rPr lang="fr-FR" dirty="0"/>
              <a:t>Exchange </a:t>
            </a:r>
            <a:r>
              <a:rPr lang="fr-FR" dirty="0" err="1"/>
              <a:t>keys</a:t>
            </a:r>
            <a:r>
              <a:rPr lang="fr-FR" dirty="0"/>
              <a:t> to </a:t>
            </a:r>
            <a:r>
              <a:rPr lang="fr-FR" dirty="0" err="1"/>
              <a:t>authenticate</a:t>
            </a:r>
            <a:r>
              <a:rPr lang="fr-FR" dirty="0"/>
              <a:t> </a:t>
            </a:r>
            <a:r>
              <a:rPr lang="fr-FR" dirty="0" err="1"/>
              <a:t>subflows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98293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« </a:t>
            </a:r>
            <a:r>
              <a:rPr lang="fr-FR" dirty="0" err="1"/>
              <a:t>Authenticating</a:t>
            </a:r>
            <a:r>
              <a:rPr lang="fr-FR" dirty="0"/>
              <a:t> » </a:t>
            </a:r>
            <a:br>
              <a:rPr lang="fr-FR" dirty="0"/>
            </a:b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subflows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Main goal</a:t>
            </a:r>
          </a:p>
          <a:p>
            <a:pPr lvl="1"/>
            <a:r>
              <a:rPr lang="fr-FR" dirty="0" err="1"/>
              <a:t>Prevent</a:t>
            </a:r>
            <a:r>
              <a:rPr lang="fr-FR" dirty="0"/>
              <a:t> </a:t>
            </a:r>
            <a:r>
              <a:rPr lang="fr-FR" dirty="0" err="1"/>
              <a:t>attacks</a:t>
            </a:r>
            <a:r>
              <a:rPr lang="fr-FR" dirty="0"/>
              <a:t> by off-</a:t>
            </a:r>
            <a:r>
              <a:rPr lang="fr-FR" dirty="0" err="1"/>
              <a:t>path</a:t>
            </a:r>
            <a:r>
              <a:rPr lang="fr-FR" dirty="0"/>
              <a:t> </a:t>
            </a:r>
            <a:r>
              <a:rPr lang="fr-FR" dirty="0" err="1"/>
              <a:t>attackers</a:t>
            </a:r>
            <a:br>
              <a:rPr lang="fr-FR" dirty="0"/>
            </a:br>
            <a:endParaRPr lang="fr-FR" dirty="0"/>
          </a:p>
          <a:p>
            <a:r>
              <a:rPr lang="fr-FR" dirty="0" err="1"/>
              <a:t>Principles</a:t>
            </a:r>
            <a:endParaRPr lang="fr-FR" dirty="0"/>
          </a:p>
          <a:p>
            <a:pPr lvl="1"/>
            <a:r>
              <a:rPr lang="fr-FR" dirty="0" err="1"/>
              <a:t>Each</a:t>
            </a:r>
            <a:r>
              <a:rPr lang="fr-FR" dirty="0"/>
              <a:t> host </a:t>
            </a:r>
            <a:r>
              <a:rPr lang="fr-FR" dirty="0" err="1"/>
              <a:t>announces</a:t>
            </a:r>
            <a:r>
              <a:rPr lang="fr-FR" dirty="0"/>
              <a:t> a </a:t>
            </a:r>
            <a:r>
              <a:rPr lang="fr-FR" dirty="0" err="1"/>
              <a:t>key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initial </a:t>
            </a:r>
            <a:r>
              <a:rPr lang="fr-FR" dirty="0" err="1"/>
              <a:t>handshake</a:t>
            </a:r>
            <a:endParaRPr lang="fr-FR" dirty="0"/>
          </a:p>
          <a:p>
            <a:pPr lvl="2"/>
            <a:r>
              <a:rPr lang="fr-FR" dirty="0" err="1"/>
              <a:t>keys</a:t>
            </a:r>
            <a:r>
              <a:rPr lang="fr-FR" dirty="0"/>
              <a:t> are </a:t>
            </a:r>
            <a:r>
              <a:rPr lang="fr-FR" dirty="0" err="1"/>
              <a:t>exchanged</a:t>
            </a:r>
            <a:r>
              <a:rPr lang="fr-FR" dirty="0"/>
              <a:t> in </a:t>
            </a:r>
            <a:r>
              <a:rPr lang="fr-FR" dirty="0" err="1"/>
              <a:t>clear</a:t>
            </a:r>
            <a:endParaRPr lang="fr-FR" dirty="0"/>
          </a:p>
          <a:p>
            <a:pPr lvl="1"/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establishing</a:t>
            </a:r>
            <a:r>
              <a:rPr lang="fr-FR" dirty="0"/>
              <a:t> a </a:t>
            </a:r>
            <a:r>
              <a:rPr lang="fr-FR" dirty="0" err="1"/>
              <a:t>subflow</a:t>
            </a:r>
            <a:r>
              <a:rPr lang="fr-FR" dirty="0"/>
              <a:t>, use HMAC + </a:t>
            </a:r>
            <a:r>
              <a:rPr lang="fr-FR" dirty="0" err="1"/>
              <a:t>key</a:t>
            </a:r>
            <a:r>
              <a:rPr lang="fr-FR" dirty="0"/>
              <a:t> to </a:t>
            </a:r>
            <a:r>
              <a:rPr lang="fr-FR" dirty="0" err="1"/>
              <a:t>authenticate</a:t>
            </a:r>
            <a:r>
              <a:rPr lang="fr-FR" dirty="0"/>
              <a:t> </a:t>
            </a:r>
            <a:r>
              <a:rPr lang="fr-FR" dirty="0" err="1"/>
              <a:t>subflow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184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24"/>
    </mc:Choice>
    <mc:Fallback>
      <p:transition spd="slow" advTm="33424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Key exchange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78223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7" y="3523808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3462338" y="3960045"/>
            <a:ext cx="2447922" cy="592137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289050" y="3501258"/>
            <a:ext cx="2192337" cy="4587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289051" y="3960045"/>
            <a:ext cx="2173288" cy="41751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913437" y="3960045"/>
            <a:ext cx="1854199" cy="41751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913437" y="3502845"/>
            <a:ext cx="1854200" cy="457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 rot="5400000">
            <a:off x="4399756" y="2281266"/>
            <a:ext cx="584200" cy="2443162"/>
            <a:chOff x="0" y="0"/>
            <a:chExt cx="368" cy="1538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1344240" y="2107813"/>
            <a:ext cx="6423397" cy="406858"/>
            <a:chOff x="1344240" y="2157102"/>
            <a:chExt cx="6423397" cy="406858"/>
          </a:xfrm>
        </p:grpSpPr>
        <p:cxnSp>
          <p:nvCxnSpPr>
            <p:cNvPr id="19" name="Connecteur droit avec flèche 18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2107964" y="2157102"/>
              <a:ext cx="369402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SYN+ACK, MPC[</a:t>
              </a:r>
              <a:r>
                <a:rPr lang="fr-FR" sz="2000" dirty="0" err="1"/>
                <a:t>MyKey</a:t>
              </a:r>
              <a:r>
                <a:rPr lang="fr-FR" sz="2000" dirty="0"/>
                <a:t>="</a:t>
              </a:r>
              <a:r>
                <a:rPr lang="fr-FR" sz="2000" dirty="0" err="1"/>
                <a:t>keyDEF</a:t>
              </a:r>
              <a:r>
                <a:rPr lang="fr-FR" sz="2000" dirty="0"/>
                <a:t>"]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1" name="Grouper 20"/>
          <p:cNvGrpSpPr/>
          <p:nvPr/>
        </p:nvGrpSpPr>
        <p:grpSpPr>
          <a:xfrm>
            <a:off x="1347415" y="2444766"/>
            <a:ext cx="8096859" cy="421469"/>
            <a:chOff x="1347415" y="2494055"/>
            <a:chExt cx="8096859" cy="421469"/>
          </a:xfrm>
        </p:grpSpPr>
        <p:cxnSp>
          <p:nvCxnSpPr>
            <p:cNvPr id="22" name="Connecteur droit avec flèche 21"/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3909339" y="2494055"/>
              <a:ext cx="553493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ACK MPC[</a:t>
              </a:r>
              <a:r>
                <a:rPr lang="fr-FR" sz="2000" dirty="0" err="1"/>
                <a:t>MyKey</a:t>
              </a:r>
              <a:r>
                <a:rPr lang="fr-FR" sz="2000" dirty="0"/>
                <a:t>="</a:t>
              </a:r>
              <a:r>
                <a:rPr lang="fr-FR" sz="2000" dirty="0" err="1"/>
                <a:t>keyABC</a:t>
              </a:r>
              <a:r>
                <a:rPr lang="fr-FR" sz="2000" dirty="0"/>
                <a:t>", </a:t>
              </a:r>
              <a:r>
                <a:rPr lang="fr-FR" sz="2000" dirty="0" err="1"/>
                <a:t>YourKey</a:t>
              </a:r>
              <a:r>
                <a:rPr lang="fr-FR" sz="2000" dirty="0"/>
                <a:t>="</a:t>
              </a:r>
              <a:r>
                <a:rPr lang="fr-FR" sz="2000" dirty="0" err="1"/>
                <a:t>keyDEF</a:t>
              </a:r>
              <a:r>
                <a:rPr lang="fr-FR" sz="2000" dirty="0"/>
                <a:t>"]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7" name="Grouper 26"/>
          <p:cNvGrpSpPr/>
          <p:nvPr/>
        </p:nvGrpSpPr>
        <p:grpSpPr>
          <a:xfrm>
            <a:off x="1349202" y="1600200"/>
            <a:ext cx="6423397" cy="426186"/>
            <a:chOff x="1344240" y="1560078"/>
            <a:chExt cx="6423397" cy="426186"/>
          </a:xfrm>
        </p:grpSpPr>
        <p:cxnSp>
          <p:nvCxnSpPr>
            <p:cNvPr id="28" name="Connecteur droit avec flèche 27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3481387" y="1560078"/>
              <a:ext cx="1201676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 MPC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1203420" y="4626957"/>
            <a:ext cx="6564216" cy="400110"/>
            <a:chOff x="1344240" y="1560078"/>
            <a:chExt cx="6423397" cy="664541"/>
          </a:xfrm>
        </p:grpSpPr>
        <p:cxnSp>
          <p:nvCxnSpPr>
            <p:cNvPr id="31" name="Connecteur droit avec flèche 30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3481387" y="1560078"/>
              <a:ext cx="3045685" cy="6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SYN,MP_JOIN[</a:t>
              </a:r>
              <a:r>
                <a:rPr lang="fr-FR" sz="2000" dirty="0" err="1"/>
                <a:t>NonceA</a:t>
              </a:r>
              <a:r>
                <a:rPr lang="fr-FR" sz="2000" dirty="0"/>
                <a:t>=</a:t>
              </a:r>
              <a:r>
                <a:rPr lang="fr-FR" sz="2000" dirty="0">
                  <a:solidFill>
                    <a:srgbClr val="FF0000"/>
                  </a:solidFill>
                </a:rPr>
                <a:t>123</a:t>
              </a:r>
              <a:r>
                <a:rPr lang="fr-FR" sz="2000" dirty="0"/>
                <a:t>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3" name="Grouper 32"/>
          <p:cNvGrpSpPr/>
          <p:nvPr/>
        </p:nvGrpSpPr>
        <p:grpSpPr>
          <a:xfrm>
            <a:off x="1261555" y="5081697"/>
            <a:ext cx="6603067" cy="646331"/>
            <a:chOff x="1344240" y="2157102"/>
            <a:chExt cx="6423397" cy="1550627"/>
          </a:xfrm>
        </p:grpSpPr>
        <p:cxnSp>
          <p:nvCxnSpPr>
            <p:cNvPr id="34" name="Connecteur droit avec flèche 33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2107963" y="2157102"/>
              <a:ext cx="5421708" cy="15506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SYN+ACK[</a:t>
              </a:r>
              <a:r>
                <a:rPr lang="fr-FR" dirty="0" err="1"/>
                <a:t>NonceB</a:t>
              </a:r>
              <a:r>
                <a:rPr lang="fr-FR" dirty="0"/>
                <a:t>=</a:t>
              </a:r>
              <a:r>
                <a:rPr lang="fr-FR" i="1" dirty="0">
                  <a:solidFill>
                    <a:srgbClr val="FF0000"/>
                  </a:solidFill>
                </a:rPr>
                <a:t>456</a:t>
              </a:r>
              <a:r>
                <a:rPr lang="fr-FR" dirty="0"/>
                <a:t>,</a:t>
              </a:r>
              <a:br>
                <a:rPr lang="fr-FR" dirty="0"/>
              </a:br>
              <a:r>
                <a:rPr lang="fr-FR" dirty="0"/>
                <a:t>                 HMAC(</a:t>
              </a:r>
              <a:r>
                <a:rPr lang="fr-FR" dirty="0">
                  <a:solidFill>
                    <a:srgbClr val="FF0000"/>
                  </a:solidFill>
                </a:rPr>
                <a:t>123||456</a:t>
              </a:r>
              <a:r>
                <a:rPr lang="fr-FR" dirty="0"/>
                <a:t>,"keyDEF||</a:t>
              </a:r>
              <a:r>
                <a:rPr lang="fr-FR" dirty="0" err="1"/>
                <a:t>keyABC</a:t>
              </a:r>
              <a:r>
                <a:rPr lang="fr-FR" dirty="0"/>
                <a:t>")]</a:t>
              </a:r>
              <a:endParaRPr lang="fr-FR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6" name="Grouper 35"/>
          <p:cNvGrpSpPr/>
          <p:nvPr/>
        </p:nvGrpSpPr>
        <p:grpSpPr>
          <a:xfrm>
            <a:off x="1203420" y="5780298"/>
            <a:ext cx="6564216" cy="369332"/>
            <a:chOff x="1344240" y="1560078"/>
            <a:chExt cx="6423397" cy="613422"/>
          </a:xfrm>
        </p:grpSpPr>
        <p:cxnSp>
          <p:nvCxnSpPr>
            <p:cNvPr id="37" name="Connecteur droit avec flèche 36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2177621" y="1560078"/>
              <a:ext cx="4168135" cy="6134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ACK,[HMAC(</a:t>
              </a:r>
              <a:r>
                <a:rPr lang="fr-FR" i="1" dirty="0">
                  <a:solidFill>
                    <a:srgbClr val="FF0000"/>
                  </a:solidFill>
                </a:rPr>
                <a:t>456</a:t>
              </a:r>
              <a:r>
                <a:rPr lang="fr-FR" dirty="0">
                  <a:solidFill>
                    <a:srgbClr val="FF0000"/>
                  </a:solidFill>
                </a:rPr>
                <a:t>||123</a:t>
              </a:r>
              <a:r>
                <a:rPr lang="fr-FR" dirty="0"/>
                <a:t>,"keyABC||</a:t>
              </a:r>
              <a:r>
                <a:rPr lang="fr-FR" dirty="0" err="1"/>
                <a:t>keyDEF</a:t>
              </a:r>
              <a:r>
                <a:rPr lang="fr-FR" dirty="0"/>
                <a:t>")]</a:t>
              </a:r>
              <a:endParaRPr lang="fr-FR" dirty="0">
                <a:solidFill>
                  <a:srgbClr val="008000"/>
                </a:solidFill>
              </a:endParaRPr>
            </a:p>
          </p:txBody>
        </p:sp>
      </p:grpSp>
      <p:sp>
        <p:nvSpPr>
          <p:cNvPr id="39" name="ZoneTexte 38"/>
          <p:cNvSpPr txBox="1"/>
          <p:nvPr/>
        </p:nvSpPr>
        <p:spPr>
          <a:xfrm>
            <a:off x="245307" y="2839499"/>
            <a:ext cx="187331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i="1" dirty="0" err="1"/>
              <a:t>MyKey</a:t>
            </a:r>
            <a:r>
              <a:rPr lang="fr-FR" i="1" dirty="0"/>
              <a:t>="</a:t>
            </a:r>
            <a:r>
              <a:rPr lang="fr-FR" i="1" dirty="0" err="1"/>
              <a:t>keyABC</a:t>
            </a:r>
            <a:r>
              <a:rPr lang="fr-FR" i="1" dirty="0"/>
              <a:t>"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5307" y="3154476"/>
            <a:ext cx="1982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YourKey</a:t>
            </a:r>
            <a:r>
              <a:rPr lang="fr-FR" i="1" dirty="0"/>
              <a:t>="</a:t>
            </a:r>
            <a:r>
              <a:rPr lang="fr-FR" i="1" dirty="0" err="1"/>
              <a:t>keyDEF</a:t>
            </a:r>
            <a:r>
              <a:rPr lang="fr-FR" i="1" dirty="0"/>
              <a:t>"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7142531" y="2878580"/>
            <a:ext cx="185438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i="1" dirty="0" err="1"/>
              <a:t>MyKey</a:t>
            </a:r>
            <a:r>
              <a:rPr lang="fr-FR" i="1" dirty="0"/>
              <a:t>="</a:t>
            </a:r>
            <a:r>
              <a:rPr lang="fr-FR" i="1" dirty="0" err="1"/>
              <a:t>keyDEF</a:t>
            </a:r>
            <a:r>
              <a:rPr lang="fr-FR" i="1" dirty="0"/>
              <a:t>"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142531" y="3193557"/>
            <a:ext cx="2001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YourKey</a:t>
            </a:r>
            <a:r>
              <a:rPr lang="fr-FR" i="1" dirty="0"/>
              <a:t>="</a:t>
            </a:r>
            <a:r>
              <a:rPr lang="fr-FR" i="1" dirty="0" err="1"/>
              <a:t>keyABC</a:t>
            </a:r>
            <a:r>
              <a:rPr lang="fr-FR" i="1" dirty="0"/>
              <a:t>"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774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66"/>
    </mc:Choice>
    <mc:Fallback>
      <p:transition spd="slow" advTm="62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4" grpId="0"/>
      <p:bldP spid="40" grpId="0" animBg="1"/>
      <p:bldP spid="4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4252" y="274638"/>
            <a:ext cx="8229600" cy="1143000"/>
          </a:xfrm>
        </p:spPr>
        <p:txBody>
          <a:bodyPr/>
          <a:lstStyle/>
          <a:p>
            <a:r>
              <a:rPr lang="fr-FR" dirty="0"/>
              <a:t>The MP_CAPABLE option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rcRect t="-19381" b="-19381"/>
          <a:stretch>
            <a:fillRect/>
          </a:stretch>
        </p:blipFill>
        <p:spPr>
          <a:xfrm>
            <a:off x="394629" y="2293944"/>
            <a:ext cx="8229600" cy="4525963"/>
          </a:xfrm>
        </p:spPr>
      </p:pic>
      <p:grpSp>
        <p:nvGrpSpPr>
          <p:cNvPr id="5" name="Grouper 4"/>
          <p:cNvGrpSpPr/>
          <p:nvPr/>
        </p:nvGrpSpPr>
        <p:grpSpPr>
          <a:xfrm>
            <a:off x="1332409" y="1157629"/>
            <a:ext cx="2893609" cy="1714132"/>
            <a:chOff x="5793191" y="2125147"/>
            <a:chExt cx="2893609" cy="1714132"/>
          </a:xfrm>
        </p:grpSpPr>
        <p:sp>
          <p:nvSpPr>
            <p:cNvPr id="6" name="Bulle ronde 5"/>
            <p:cNvSpPr/>
            <p:nvPr/>
          </p:nvSpPr>
          <p:spPr>
            <a:xfrm>
              <a:off x="5793191" y="2125147"/>
              <a:ext cx="2893609" cy="1714132"/>
            </a:xfrm>
            <a:prstGeom prst="wedgeEllipseCallout">
              <a:avLst>
                <a:gd name="adj1" fmla="val 122386"/>
                <a:gd name="adj2" fmla="val 8745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211256" y="2527542"/>
              <a:ext cx="239064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A: DSN Checksum</a:t>
              </a:r>
            </a:p>
            <a:p>
              <a:r>
                <a:rPr lang="fr-FR" sz="2400" dirty="0" err="1"/>
                <a:t>required</a:t>
              </a:r>
              <a:r>
                <a:rPr lang="fr-FR" sz="2400" dirty="0"/>
                <a:t> or not</a:t>
              </a: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7108251" y="1082325"/>
            <a:ext cx="2074002" cy="955397"/>
            <a:chOff x="7170822" y="1524896"/>
            <a:chExt cx="2074002" cy="955397"/>
          </a:xfrm>
        </p:grpSpPr>
        <p:sp>
          <p:nvSpPr>
            <p:cNvPr id="11" name="Bulle ronde 10"/>
            <p:cNvSpPr/>
            <p:nvPr/>
          </p:nvSpPr>
          <p:spPr>
            <a:xfrm>
              <a:off x="7170822" y="1524896"/>
              <a:ext cx="2021988" cy="955397"/>
            </a:xfrm>
            <a:prstGeom prst="wedgeEllipseCallout">
              <a:avLst>
                <a:gd name="adj1" fmla="val -57617"/>
                <a:gd name="adj2" fmla="val 20992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7194711" y="1738549"/>
              <a:ext cx="205011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Load</a:t>
              </a:r>
              <a:r>
                <a:rPr lang="fr-FR" sz="2400" dirty="0"/>
                <a:t> </a:t>
              </a:r>
              <a:r>
                <a:rPr lang="fr-FR" sz="2400" dirty="0" err="1"/>
                <a:t>balancers</a:t>
              </a:r>
              <a:endParaRPr lang="fr-FR" sz="24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155E75-A699-2041-BC56-60AD6F9EE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27" y="5786025"/>
            <a:ext cx="8687472" cy="654223"/>
          </a:xfrm>
          <a:prstGeom prst="rect">
            <a:avLst/>
          </a:prstGeom>
        </p:spPr>
      </p:pic>
      <p:grpSp>
        <p:nvGrpSpPr>
          <p:cNvPr id="14" name="Grouper 13"/>
          <p:cNvGrpSpPr/>
          <p:nvPr/>
        </p:nvGrpSpPr>
        <p:grpSpPr>
          <a:xfrm>
            <a:off x="0" y="5194789"/>
            <a:ext cx="3352800" cy="912408"/>
            <a:chOff x="5976630" y="3971132"/>
            <a:chExt cx="3352800" cy="1182754"/>
          </a:xfrm>
        </p:grpSpPr>
        <p:sp>
          <p:nvSpPr>
            <p:cNvPr id="15" name="Bulle ronde 14"/>
            <p:cNvSpPr/>
            <p:nvPr/>
          </p:nvSpPr>
          <p:spPr>
            <a:xfrm>
              <a:off x="5976630" y="3971132"/>
              <a:ext cx="3352800" cy="1022774"/>
            </a:xfrm>
            <a:prstGeom prst="wedgeEllipseCallout">
              <a:avLst>
                <a:gd name="adj1" fmla="val 72434"/>
                <a:gd name="adj2" fmla="val -159217"/>
              </a:avLst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259231" y="4076665"/>
              <a:ext cx="2835584" cy="1077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Used</a:t>
              </a:r>
              <a:r>
                <a:rPr lang="fr-FR" sz="2400" dirty="0"/>
                <a:t> </a:t>
              </a:r>
              <a:r>
                <a:rPr lang="fr-FR" sz="2400" dirty="0" err="1"/>
                <a:t>inside</a:t>
              </a:r>
              <a:r>
                <a:rPr lang="fr-FR" sz="2400" dirty="0"/>
                <a:t> SYN+ACK</a:t>
              </a:r>
            </a:p>
            <a:p>
              <a:endParaRPr lang="fr-FR" sz="2400" dirty="0"/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6002683" y="5589452"/>
            <a:ext cx="2893609" cy="1268548"/>
            <a:chOff x="9969828" y="7330940"/>
            <a:chExt cx="2893609" cy="895041"/>
          </a:xfrm>
        </p:grpSpPr>
        <p:sp>
          <p:nvSpPr>
            <p:cNvPr id="18" name="Bulle ronde 17"/>
            <p:cNvSpPr/>
            <p:nvPr/>
          </p:nvSpPr>
          <p:spPr>
            <a:xfrm>
              <a:off x="9969828" y="7330940"/>
              <a:ext cx="2893609" cy="730604"/>
            </a:xfrm>
            <a:prstGeom prst="wedgeEllipseCallout">
              <a:avLst>
                <a:gd name="adj1" fmla="val -69855"/>
                <a:gd name="adj2" fmla="val -94890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0278115" y="7394984"/>
              <a:ext cx="217354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In SYN+ACK and</a:t>
              </a:r>
              <a:br>
                <a:rPr lang="fr-FR" sz="2400" dirty="0"/>
              </a:br>
              <a:r>
                <a:rPr lang="fr-FR" sz="2400" dirty="0" err="1"/>
                <a:t>third</a:t>
              </a:r>
              <a:r>
                <a:rPr lang="fr-FR" sz="2400" dirty="0"/>
                <a:t> ACK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8123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30"/>
    </mc:Choice>
    <mc:Fallback>
      <p:transition spd="slow" advTm="21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Initial Data </a:t>
            </a:r>
            <a:r>
              <a:rPr lang="fr-FR" dirty="0" err="1"/>
              <a:t>Sequence</a:t>
            </a:r>
            <a:r>
              <a:rPr lang="fr-FR" dirty="0"/>
              <a:t> </a:t>
            </a:r>
            <a:r>
              <a:rPr lang="fr-FR" dirty="0" err="1"/>
              <a:t>Numbers</a:t>
            </a:r>
            <a:br>
              <a:rPr lang="fr-FR" dirty="0"/>
            </a:br>
            <a:r>
              <a:rPr lang="fr-FR" dirty="0"/>
              <a:t>and </a:t>
            </a:r>
            <a:r>
              <a:rPr lang="fr-FR" dirty="0" err="1"/>
              <a:t>Tokens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Computation of initial Data </a:t>
            </a:r>
            <a:r>
              <a:rPr lang="fr-FR" dirty="0" err="1"/>
              <a:t>Sequence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endParaRPr lang="fr-FR" dirty="0"/>
          </a:p>
          <a:p>
            <a:r>
              <a:rPr lang="fr-FR" dirty="0"/>
              <a:t>Computation of </a:t>
            </a:r>
            <a:r>
              <a:rPr lang="fr-FR" dirty="0" err="1"/>
              <a:t>token</a:t>
            </a:r>
            <a:r>
              <a:rPr lang="fr-FR" dirty="0"/>
              <a:t> 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179230" y="4981123"/>
            <a:ext cx="391886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400" dirty="0" err="1"/>
              <a:t>Token</a:t>
            </a:r>
            <a:r>
              <a:rPr lang="fr-FR" sz="2400" baseline="-25000" dirty="0" err="1"/>
              <a:t>A</a:t>
            </a:r>
            <a:r>
              <a:rPr lang="fr-FR" sz="2400" dirty="0"/>
              <a:t>=Upper</a:t>
            </a:r>
            <a:r>
              <a:rPr lang="fr-FR" sz="2400" baseline="-25000" dirty="0"/>
              <a:t>32</a:t>
            </a:r>
            <a:r>
              <a:rPr lang="fr-FR" sz="2400" dirty="0"/>
              <a:t>(SHA-1(</a:t>
            </a:r>
            <a:r>
              <a:rPr lang="fr-FR" sz="2400" dirty="0" err="1"/>
              <a:t>Key</a:t>
            </a:r>
            <a:r>
              <a:rPr lang="fr-FR" sz="2400" baseline="-25000" dirty="0" err="1"/>
              <a:t>A</a:t>
            </a:r>
            <a:r>
              <a:rPr lang="fr-FR" sz="2400" dirty="0"/>
              <a:t>))</a:t>
            </a:r>
          </a:p>
          <a:p>
            <a:endParaRPr lang="fr-FR" sz="2400" dirty="0"/>
          </a:p>
          <a:p>
            <a:r>
              <a:rPr lang="fr-FR" sz="2400" dirty="0" err="1"/>
              <a:t>Token</a:t>
            </a:r>
            <a:r>
              <a:rPr lang="fr-FR" sz="2400" baseline="-25000" dirty="0" err="1"/>
              <a:t>B</a:t>
            </a:r>
            <a:r>
              <a:rPr lang="fr-FR" sz="2400" dirty="0"/>
              <a:t>=Upper</a:t>
            </a:r>
            <a:r>
              <a:rPr lang="fr-FR" sz="2400" baseline="-25000" dirty="0"/>
              <a:t>32</a:t>
            </a:r>
            <a:r>
              <a:rPr lang="fr-FR" sz="2400" dirty="0"/>
              <a:t>(SHA-1(</a:t>
            </a:r>
            <a:r>
              <a:rPr lang="fr-FR" sz="2400" dirty="0" err="1"/>
              <a:t>Key</a:t>
            </a:r>
            <a:r>
              <a:rPr lang="fr-FR" sz="2400" baseline="-25000" dirty="0" err="1"/>
              <a:t>B</a:t>
            </a:r>
            <a:r>
              <a:rPr lang="fr-FR" sz="2400" dirty="0"/>
              <a:t>))</a:t>
            </a:r>
          </a:p>
          <a:p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1179230" y="2410529"/>
            <a:ext cx="3749644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400" dirty="0"/>
              <a:t>IDSN</a:t>
            </a:r>
            <a:r>
              <a:rPr lang="fr-FR" sz="2400" baseline="-25000" dirty="0"/>
              <a:t>A</a:t>
            </a:r>
            <a:r>
              <a:rPr lang="fr-FR" sz="2400" dirty="0"/>
              <a:t>=Lower</a:t>
            </a:r>
            <a:r>
              <a:rPr lang="fr-FR" sz="2400" baseline="-25000" dirty="0"/>
              <a:t>64</a:t>
            </a:r>
            <a:r>
              <a:rPr lang="fr-FR" sz="2400" dirty="0"/>
              <a:t>(SHA-1(</a:t>
            </a:r>
            <a:r>
              <a:rPr lang="fr-FR" sz="2400" dirty="0" err="1"/>
              <a:t>Key</a:t>
            </a:r>
            <a:r>
              <a:rPr lang="fr-FR" sz="2400" baseline="-25000" dirty="0" err="1"/>
              <a:t>A</a:t>
            </a:r>
            <a:r>
              <a:rPr lang="fr-FR" sz="2400" dirty="0"/>
              <a:t>))</a:t>
            </a:r>
          </a:p>
          <a:p>
            <a:br>
              <a:rPr lang="fr-FR" sz="2400" dirty="0"/>
            </a:br>
            <a:r>
              <a:rPr lang="fr-FR" sz="2400" dirty="0"/>
              <a:t>IDSN</a:t>
            </a:r>
            <a:r>
              <a:rPr lang="fr-FR" sz="2400" baseline="-25000" dirty="0"/>
              <a:t>B</a:t>
            </a:r>
            <a:r>
              <a:rPr lang="fr-FR" sz="2400" dirty="0"/>
              <a:t>=Lower</a:t>
            </a:r>
            <a:r>
              <a:rPr lang="fr-FR" sz="2400" baseline="-25000" dirty="0"/>
              <a:t>64</a:t>
            </a:r>
            <a:r>
              <a:rPr lang="fr-FR" sz="2400" dirty="0"/>
              <a:t>(SHA-1(</a:t>
            </a:r>
            <a:r>
              <a:rPr lang="fr-FR" sz="2400" dirty="0" err="1"/>
              <a:t>Key</a:t>
            </a:r>
            <a:r>
              <a:rPr lang="fr-FR" sz="2400" baseline="-25000" dirty="0" err="1"/>
              <a:t>B</a:t>
            </a:r>
            <a:r>
              <a:rPr lang="fr-FR" sz="2400" dirty="0"/>
              <a:t>))</a:t>
            </a:r>
          </a:p>
          <a:p>
            <a:endParaRPr lang="fr-FR" sz="2400" dirty="0"/>
          </a:p>
        </p:txBody>
      </p:sp>
      <p:grpSp>
        <p:nvGrpSpPr>
          <p:cNvPr id="6" name="Grouper 5"/>
          <p:cNvGrpSpPr/>
          <p:nvPr/>
        </p:nvGrpSpPr>
        <p:grpSpPr>
          <a:xfrm>
            <a:off x="5967443" y="3123123"/>
            <a:ext cx="2893609" cy="1714132"/>
            <a:chOff x="5793191" y="2125147"/>
            <a:chExt cx="2893609" cy="1714132"/>
          </a:xfrm>
        </p:grpSpPr>
        <p:sp>
          <p:nvSpPr>
            <p:cNvPr id="7" name="Bulle ronde 6"/>
            <p:cNvSpPr/>
            <p:nvPr/>
          </p:nvSpPr>
          <p:spPr>
            <a:xfrm>
              <a:off x="5793191" y="2125147"/>
              <a:ext cx="2893609" cy="1714132"/>
            </a:xfrm>
            <a:prstGeom prst="wedgeEllipseCallout">
              <a:avLst>
                <a:gd name="adj1" fmla="val -74366"/>
                <a:gd name="adj2" fmla="val 7148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6244173" y="2166999"/>
              <a:ext cx="2114431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There </a:t>
              </a:r>
              <a:r>
                <a:rPr lang="fr-FR" sz="2400" dirty="0" err="1"/>
                <a:t>is</a:t>
              </a:r>
              <a:r>
                <a:rPr lang="fr-FR" sz="2400" dirty="0"/>
                <a:t> a </a:t>
              </a:r>
              <a:r>
                <a:rPr lang="fr-FR" sz="2400" dirty="0" err="1"/>
                <a:t>small</a:t>
              </a:r>
              <a:br>
                <a:rPr lang="fr-FR" sz="2400" dirty="0"/>
              </a:br>
              <a:r>
                <a:rPr lang="fr-FR" sz="2400" dirty="0" err="1"/>
                <a:t>risk</a:t>
              </a:r>
              <a:r>
                <a:rPr lang="fr-FR" sz="2400" dirty="0"/>
                <a:t> of collision,</a:t>
              </a:r>
            </a:p>
            <a:p>
              <a:r>
                <a:rPr lang="fr-FR" sz="2400" dirty="0" err="1"/>
                <a:t>different</a:t>
              </a:r>
              <a:r>
                <a:rPr lang="fr-FR" sz="2400" dirty="0"/>
                <a:t> </a:t>
              </a:r>
              <a:r>
                <a:rPr lang="fr-FR" sz="2400" dirty="0" err="1"/>
                <a:t>keys</a:t>
              </a:r>
              <a:r>
                <a:rPr lang="fr-FR" sz="2400" dirty="0"/>
                <a:t> </a:t>
              </a:r>
            </a:p>
            <a:p>
              <a:r>
                <a:rPr lang="fr-FR" sz="2400" dirty="0" err="1"/>
                <a:t>same</a:t>
              </a:r>
              <a:r>
                <a:rPr lang="fr-FR" sz="2400" dirty="0"/>
                <a:t>  </a:t>
              </a:r>
              <a:r>
                <a:rPr lang="fr-FR" sz="2400" dirty="0" err="1"/>
                <a:t>token</a:t>
              </a:r>
              <a:endParaRPr lang="fr-F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917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Multipath</a:t>
            </a:r>
            <a:r>
              <a:rPr lang="fr-FR" dirty="0"/>
              <a:t> TCP control plane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Connection</a:t>
            </a:r>
            <a:r>
              <a:rPr lang="fr-FR" dirty="0"/>
              <a:t> establishment in </a:t>
            </a:r>
            <a:r>
              <a:rPr lang="fr-FR" dirty="0" err="1"/>
              <a:t>details</a:t>
            </a:r>
            <a:br>
              <a:rPr lang="fr-FR" dirty="0"/>
            </a:br>
            <a:br>
              <a:rPr lang="fr-FR" dirty="0"/>
            </a:br>
            <a:endParaRPr lang="fr-FR" dirty="0"/>
          </a:p>
          <a:p>
            <a:r>
              <a:rPr lang="fr-FR" dirty="0" err="1">
                <a:solidFill>
                  <a:srgbClr val="FF0000"/>
                </a:solidFill>
              </a:rPr>
              <a:t>Closing</a:t>
            </a:r>
            <a:r>
              <a:rPr lang="fr-FR" dirty="0">
                <a:solidFill>
                  <a:srgbClr val="FF0000"/>
                </a:solidFill>
              </a:rPr>
              <a:t> a </a:t>
            </a:r>
            <a:r>
              <a:rPr lang="fr-FR" dirty="0" err="1">
                <a:solidFill>
                  <a:srgbClr val="FF0000"/>
                </a:solidFill>
              </a:rPr>
              <a:t>Multipath</a:t>
            </a:r>
            <a:r>
              <a:rPr lang="fr-FR" dirty="0">
                <a:solidFill>
                  <a:srgbClr val="FF0000"/>
                </a:solidFill>
              </a:rPr>
              <a:t> TCP </a:t>
            </a:r>
            <a:r>
              <a:rPr lang="fr-FR" dirty="0" err="1">
                <a:solidFill>
                  <a:srgbClr val="FF0000"/>
                </a:solidFill>
              </a:rPr>
              <a:t>connection</a:t>
            </a:r>
            <a:br>
              <a:rPr lang="fr-FR" dirty="0">
                <a:solidFill>
                  <a:srgbClr val="FF0000"/>
                </a:solidFill>
              </a:rPr>
            </a:br>
            <a:br>
              <a:rPr lang="fr-FR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  <a:p>
            <a:r>
              <a:rPr lang="fr-FR" dirty="0" err="1"/>
              <a:t>Address</a:t>
            </a:r>
            <a:r>
              <a:rPr lang="fr-FR" dirty="0"/>
              <a:t> </a:t>
            </a:r>
            <a:r>
              <a:rPr lang="fr-FR" dirty="0" err="1"/>
              <a:t>dynamics</a:t>
            </a:r>
            <a:br>
              <a:rPr lang="fr-FR" dirty="0"/>
            </a:b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43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0"/>
    </mc:Choice>
    <mc:Fallback>
      <p:transition spd="slow" advTm="718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Closing</a:t>
            </a:r>
            <a:r>
              <a:rPr lang="fr-FR" dirty="0"/>
              <a:t> a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connection</a:t>
            </a:r>
            <a:endParaRPr lang="fr-FR" dirty="0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0" y="3942047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57" y="3973959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3523437" y="4677864"/>
            <a:ext cx="2439984" cy="440520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345370" y="4176176"/>
            <a:ext cx="2178067" cy="22465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345370" y="4400834"/>
            <a:ext cx="217806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955510" y="4400834"/>
            <a:ext cx="186844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969757" y="4176176"/>
            <a:ext cx="1854200" cy="22465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 rot="5400000">
            <a:off x="4517574" y="3077242"/>
            <a:ext cx="469138" cy="2428872"/>
            <a:chOff x="0" y="0"/>
            <a:chExt cx="368" cy="1538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8" name="Double flèche horizontale 17"/>
          <p:cNvSpPr/>
          <p:nvPr/>
        </p:nvSpPr>
        <p:spPr>
          <a:xfrm>
            <a:off x="1345370" y="3803134"/>
            <a:ext cx="6592686" cy="277826"/>
          </a:xfrm>
          <a:prstGeom prst="left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Double flèche horizontale 18"/>
          <p:cNvSpPr/>
          <p:nvPr/>
        </p:nvSpPr>
        <p:spPr>
          <a:xfrm>
            <a:off x="1400560" y="5090128"/>
            <a:ext cx="6592686" cy="277826"/>
          </a:xfrm>
          <a:prstGeom prst="left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6" name="Grouper 35"/>
          <p:cNvGrpSpPr/>
          <p:nvPr/>
        </p:nvGrpSpPr>
        <p:grpSpPr>
          <a:xfrm>
            <a:off x="957040" y="1333803"/>
            <a:ext cx="7199182" cy="558006"/>
            <a:chOff x="1344240" y="1428258"/>
            <a:chExt cx="6423397" cy="558006"/>
          </a:xfrm>
        </p:grpSpPr>
        <p:cxnSp>
          <p:nvCxnSpPr>
            <p:cNvPr id="37" name="Connecteur droit avec flèche 36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2453887" y="1428258"/>
              <a:ext cx="298767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err="1"/>
                <a:t>seq</a:t>
              </a:r>
              <a:r>
                <a:rPr lang="fr-FR" sz="2000" dirty="0"/>
                <a:t>=</a:t>
              </a:r>
              <a:r>
                <a:rPr lang="fr-FR" sz="2000" dirty="0">
                  <a:solidFill>
                    <a:srgbClr val="0000FF"/>
                  </a:solidFill>
                </a:rPr>
                <a:t>123</a:t>
              </a:r>
              <a:r>
                <a:rPr lang="fr-FR" sz="2000" dirty="0"/>
                <a:t>, DSS[</a:t>
              </a:r>
              <a:r>
                <a:rPr lang="fr-FR" sz="2000" b="1" dirty="0">
                  <a:solidFill>
                    <a:srgbClr val="FF0000"/>
                  </a:solidFill>
                </a:rPr>
                <a:t>1</a:t>
              </a:r>
              <a:r>
                <a:rPr lang="fr-FR" sz="2000" dirty="0"/>
                <a:t>-&gt;</a:t>
              </a:r>
              <a:r>
                <a:rPr lang="fr-FR" sz="2000" dirty="0">
                  <a:solidFill>
                    <a:srgbClr val="0000FF"/>
                  </a:solidFill>
                </a:rPr>
                <a:t>123</a:t>
              </a:r>
              <a:r>
                <a:rPr lang="fr-FR" sz="2000" dirty="0"/>
                <a:t> ...], "ab"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1" name="Grouper 40"/>
          <p:cNvGrpSpPr/>
          <p:nvPr/>
        </p:nvGrpSpPr>
        <p:grpSpPr>
          <a:xfrm>
            <a:off x="957040" y="2398474"/>
            <a:ext cx="7376569" cy="400110"/>
            <a:chOff x="974771" y="2641079"/>
            <a:chExt cx="7376569" cy="400110"/>
          </a:xfrm>
        </p:grpSpPr>
        <p:cxnSp>
          <p:nvCxnSpPr>
            <p:cNvPr id="39" name="Connecteur droit avec flèche 38"/>
            <p:cNvCxnSpPr/>
            <p:nvPr/>
          </p:nvCxnSpPr>
          <p:spPr>
            <a:xfrm flipH="1">
              <a:off x="974771" y="2641079"/>
              <a:ext cx="7376569" cy="2384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2121508" y="2641079"/>
              <a:ext cx="1906096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err="1"/>
                <a:t>DAck</a:t>
              </a:r>
              <a:r>
                <a:rPr lang="fr-FR" sz="2000" dirty="0"/>
                <a:t>=</a:t>
              </a:r>
              <a:r>
                <a:rPr lang="fr-FR" sz="2000" b="1" dirty="0">
                  <a:solidFill>
                    <a:srgbClr val="FF0000"/>
                  </a:solidFill>
                </a:rPr>
                <a:t>9</a:t>
              </a:r>
              <a:r>
                <a:rPr lang="fr-FR" sz="2000" dirty="0"/>
                <a:t>,ack=</a:t>
              </a:r>
              <a:r>
                <a:rPr lang="fr-FR" sz="2000" dirty="0">
                  <a:solidFill>
                    <a:srgbClr val="0000FF"/>
                  </a:solidFill>
                </a:rPr>
                <a:t>128</a:t>
              </a:r>
            </a:p>
          </p:txBody>
        </p:sp>
      </p:grpSp>
      <p:grpSp>
        <p:nvGrpSpPr>
          <p:cNvPr id="47" name="Grouper 46"/>
          <p:cNvGrpSpPr/>
          <p:nvPr/>
        </p:nvGrpSpPr>
        <p:grpSpPr>
          <a:xfrm>
            <a:off x="1233857" y="5688552"/>
            <a:ext cx="6423397" cy="400110"/>
            <a:chOff x="1288503" y="5173454"/>
            <a:chExt cx="6423397" cy="400110"/>
          </a:xfrm>
        </p:grpSpPr>
        <p:cxnSp>
          <p:nvCxnSpPr>
            <p:cNvPr id="48" name="Connecteur droit avec flèche 47"/>
            <p:cNvCxnSpPr/>
            <p:nvPr/>
          </p:nvCxnSpPr>
          <p:spPr>
            <a:xfrm>
              <a:off x="1288503" y="5201064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>
              <a:off x="2619690" y="5173454"/>
              <a:ext cx="325624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err="1"/>
                <a:t>seq</a:t>
              </a:r>
              <a:r>
                <a:rPr lang="fr-FR" sz="2000" dirty="0"/>
                <a:t>=</a:t>
              </a:r>
              <a:r>
                <a:rPr lang="fr-FR" sz="2000" dirty="0">
                  <a:solidFill>
                    <a:srgbClr val="008000"/>
                  </a:solidFill>
                </a:rPr>
                <a:t>456</a:t>
              </a:r>
              <a:r>
                <a:rPr lang="fr-FR" sz="2000" dirty="0"/>
                <a:t>, DSS[</a:t>
              </a:r>
              <a:r>
                <a:rPr lang="fr-FR" sz="2000" b="1" dirty="0">
                  <a:solidFill>
                    <a:srgbClr val="FF0000"/>
                  </a:solidFill>
                </a:rPr>
                <a:t>3</a:t>
              </a:r>
              <a:r>
                <a:rPr lang="fr-FR" sz="2000" dirty="0"/>
                <a:t>-&gt;</a:t>
              </a:r>
              <a:r>
                <a:rPr lang="fr-FR" sz="2000" dirty="0">
                  <a:solidFill>
                    <a:srgbClr val="008000"/>
                  </a:solidFill>
                </a:rPr>
                <a:t>456</a:t>
              </a:r>
              <a:r>
                <a:rPr lang="fr-FR" sz="2000" dirty="0"/>
                <a:t>], "cd"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0" name="Grouper 49"/>
          <p:cNvGrpSpPr/>
          <p:nvPr/>
        </p:nvGrpSpPr>
        <p:grpSpPr>
          <a:xfrm>
            <a:off x="1151061" y="6088662"/>
            <a:ext cx="6478588" cy="400110"/>
            <a:chOff x="1233858" y="2784910"/>
            <a:chExt cx="6478588" cy="400110"/>
          </a:xfrm>
        </p:grpSpPr>
        <p:cxnSp>
          <p:nvCxnSpPr>
            <p:cNvPr id="51" name="Connecteur droit avec flèche 50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/>
            <p:cNvSpPr txBox="1"/>
            <p:nvPr/>
          </p:nvSpPr>
          <p:spPr>
            <a:xfrm>
              <a:off x="2095094" y="2784910"/>
              <a:ext cx="190326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DAck</a:t>
              </a:r>
              <a:r>
                <a:rPr lang="fr-FR" sz="2000" dirty="0"/>
                <a:t>=</a:t>
              </a:r>
              <a:r>
                <a:rPr lang="fr-FR" sz="2000" b="1" dirty="0">
                  <a:solidFill>
                    <a:srgbClr val="FF0000"/>
                  </a:solidFill>
                </a:rPr>
                <a:t>5</a:t>
              </a:r>
              <a:r>
                <a:rPr lang="fr-FR" sz="2000" dirty="0"/>
                <a:t>,ack=</a:t>
              </a:r>
              <a:r>
                <a:rPr lang="fr-FR" sz="2000" dirty="0">
                  <a:solidFill>
                    <a:srgbClr val="008000"/>
                  </a:solidFill>
                </a:rPr>
                <a:t>458</a:t>
              </a:r>
            </a:p>
          </p:txBody>
        </p:sp>
      </p:grpSp>
      <p:grpSp>
        <p:nvGrpSpPr>
          <p:cNvPr id="42" name="Grouper 41"/>
          <p:cNvGrpSpPr/>
          <p:nvPr/>
        </p:nvGrpSpPr>
        <p:grpSpPr>
          <a:xfrm>
            <a:off x="957040" y="1784024"/>
            <a:ext cx="7199182" cy="558006"/>
            <a:chOff x="1344240" y="1428258"/>
            <a:chExt cx="6423397" cy="558006"/>
          </a:xfrm>
        </p:grpSpPr>
        <p:cxnSp>
          <p:nvCxnSpPr>
            <p:cNvPr id="43" name="Connecteur droit avec flèche 42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/>
            <p:cNvSpPr txBox="1"/>
            <p:nvPr/>
          </p:nvSpPr>
          <p:spPr>
            <a:xfrm>
              <a:off x="2453887" y="1428258"/>
              <a:ext cx="411765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err="1"/>
                <a:t>seq</a:t>
              </a:r>
              <a:r>
                <a:rPr lang="fr-FR" sz="2000" dirty="0"/>
                <a:t>=</a:t>
              </a:r>
              <a:r>
                <a:rPr lang="fr-FR" sz="2000" dirty="0">
                  <a:solidFill>
                    <a:srgbClr val="0000FF"/>
                  </a:solidFill>
                </a:rPr>
                <a:t>125</a:t>
              </a:r>
              <a:r>
                <a:rPr lang="fr-FR" sz="2000" dirty="0"/>
                <a:t>, DSS[</a:t>
              </a:r>
              <a:r>
                <a:rPr lang="fr-FR" sz="2000" b="1" dirty="0">
                  <a:solidFill>
                    <a:srgbClr val="FF0000"/>
                  </a:solidFill>
                </a:rPr>
                <a:t>5</a:t>
              </a:r>
              <a:r>
                <a:rPr lang="fr-FR" sz="2000" dirty="0"/>
                <a:t>-&gt;</a:t>
              </a:r>
              <a:r>
                <a:rPr lang="fr-FR" sz="2000" dirty="0">
                  <a:solidFill>
                    <a:srgbClr val="0000FF"/>
                  </a:solidFill>
                </a:rPr>
                <a:t>125,DATA_FIN</a:t>
              </a:r>
              <a:r>
                <a:rPr lang="fr-FR" sz="2000" dirty="0"/>
                <a:t> ...], "end"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3" name="Grouper 52"/>
          <p:cNvGrpSpPr/>
          <p:nvPr/>
        </p:nvGrpSpPr>
        <p:grpSpPr>
          <a:xfrm>
            <a:off x="957040" y="2745595"/>
            <a:ext cx="7199182" cy="558006"/>
            <a:chOff x="1344240" y="1428258"/>
            <a:chExt cx="6423397" cy="558006"/>
          </a:xfrm>
        </p:grpSpPr>
        <p:cxnSp>
          <p:nvCxnSpPr>
            <p:cNvPr id="54" name="Connecteur droit avec flèche 53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/>
            <p:cNvSpPr txBox="1"/>
            <p:nvPr/>
          </p:nvSpPr>
          <p:spPr>
            <a:xfrm>
              <a:off x="2453887" y="1428258"/>
              <a:ext cx="411765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err="1"/>
                <a:t>seq</a:t>
              </a:r>
              <a:r>
                <a:rPr lang="fr-FR" sz="2000" dirty="0"/>
                <a:t>=</a:t>
              </a:r>
              <a:r>
                <a:rPr lang="fr-FR" sz="2000" dirty="0">
                  <a:solidFill>
                    <a:srgbClr val="0000FF"/>
                  </a:solidFill>
                </a:rPr>
                <a:t>128, FIN</a:t>
              </a:r>
            </a:p>
          </p:txBody>
        </p:sp>
      </p:grpSp>
      <p:grpSp>
        <p:nvGrpSpPr>
          <p:cNvPr id="56" name="Grouper 55"/>
          <p:cNvGrpSpPr/>
          <p:nvPr/>
        </p:nvGrpSpPr>
        <p:grpSpPr>
          <a:xfrm>
            <a:off x="960582" y="3403024"/>
            <a:ext cx="7376569" cy="400110"/>
            <a:chOff x="974771" y="2641079"/>
            <a:chExt cx="7376569" cy="400110"/>
          </a:xfrm>
        </p:grpSpPr>
        <p:cxnSp>
          <p:nvCxnSpPr>
            <p:cNvPr id="57" name="Connecteur droit avec flèche 56"/>
            <p:cNvCxnSpPr/>
            <p:nvPr/>
          </p:nvCxnSpPr>
          <p:spPr>
            <a:xfrm flipH="1">
              <a:off x="974771" y="2641079"/>
              <a:ext cx="7376569" cy="2384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57"/>
            <p:cNvSpPr txBox="1"/>
            <p:nvPr/>
          </p:nvSpPr>
          <p:spPr>
            <a:xfrm>
              <a:off x="2121508" y="2641079"/>
              <a:ext cx="1906096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err="1"/>
                <a:t>ack</a:t>
              </a:r>
              <a:r>
                <a:rPr lang="fr-FR" sz="2000" dirty="0"/>
                <a:t>=</a:t>
              </a:r>
              <a:r>
                <a:rPr lang="fr-FR" sz="2000" dirty="0">
                  <a:solidFill>
                    <a:srgbClr val="0000FF"/>
                  </a:solidFill>
                </a:rPr>
                <a:t>129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9101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54"/>
    </mc:Choice>
    <mc:Fallback>
      <p:transition spd="slow" advTm="49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Quickly</a:t>
            </a:r>
            <a:r>
              <a:rPr lang="fr-FR" dirty="0"/>
              <a:t> </a:t>
            </a:r>
            <a:r>
              <a:rPr lang="fr-FR" dirty="0" err="1"/>
              <a:t>closing</a:t>
            </a:r>
            <a:r>
              <a:rPr lang="fr-FR" dirty="0"/>
              <a:t> a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connection</a:t>
            </a:r>
            <a:endParaRPr lang="fr-FR" dirty="0"/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3" y="4109719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40" y="4141631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r 5"/>
          <p:cNvGrpSpPr/>
          <p:nvPr/>
        </p:nvGrpSpPr>
        <p:grpSpPr>
          <a:xfrm>
            <a:off x="3532620" y="4845536"/>
            <a:ext cx="2439984" cy="440520"/>
            <a:chOff x="4024312" y="4024314"/>
            <a:chExt cx="2447922" cy="592137"/>
          </a:xfrm>
        </p:grpSpPr>
        <p:sp>
          <p:nvSpPr>
            <p:cNvPr id="7" name="AutoShape 13"/>
            <p:cNvSpPr>
              <a:spLocks/>
            </p:cNvSpPr>
            <p:nvPr/>
          </p:nvSpPr>
          <p:spPr bwMode="auto">
            <a:xfrm rot="5400000">
              <a:off x="4960142" y="3104358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lIns="0" tIns="0" rIns="0" bIns="0"/>
            <a:lstStyle/>
            <a:p>
              <a:endParaRPr lang="fr-FR">
                <a:noFill/>
              </a:endParaRP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5400000">
              <a:off x="6102303" y="4243341"/>
              <a:ext cx="584200" cy="1461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9" name="AutoShape 15"/>
            <p:cNvSpPr>
              <a:spLocks/>
            </p:cNvSpPr>
            <p:nvPr/>
          </p:nvSpPr>
          <p:spPr bwMode="auto">
            <a:xfrm rot="5400000">
              <a:off x="4952205" y="3096421"/>
              <a:ext cx="584200" cy="243998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0" name="AutoShape 17"/>
          <p:cNvSpPr>
            <a:spLocks/>
          </p:cNvSpPr>
          <p:nvPr/>
        </p:nvSpPr>
        <p:spPr bwMode="auto">
          <a:xfrm rot="10800000" flipH="1">
            <a:off x="1354553" y="4343848"/>
            <a:ext cx="2178067" cy="22465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1354553" y="4568506"/>
            <a:ext cx="217806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AutoShape 19"/>
          <p:cNvSpPr>
            <a:spLocks/>
          </p:cNvSpPr>
          <p:nvPr/>
        </p:nvSpPr>
        <p:spPr bwMode="auto">
          <a:xfrm flipH="1">
            <a:off x="5964693" y="4568506"/>
            <a:ext cx="1868447" cy="50298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AutoShape 20"/>
          <p:cNvSpPr>
            <a:spLocks/>
          </p:cNvSpPr>
          <p:nvPr/>
        </p:nvSpPr>
        <p:spPr bwMode="auto">
          <a:xfrm rot="10800000">
            <a:off x="5978940" y="4343848"/>
            <a:ext cx="1854200" cy="22465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 rot="5400000">
            <a:off x="4526757" y="3244914"/>
            <a:ext cx="469138" cy="2428872"/>
            <a:chOff x="0" y="0"/>
            <a:chExt cx="368" cy="1538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1"/>
                  </a:move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close/>
                  <a:moveTo>
                    <a:pt x="0" y="651"/>
                  </a:moveTo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>
              <a:off x="0" y="0"/>
              <a:ext cx="368" cy="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0" y="10800"/>
                  </a:moveTo>
                </a:path>
              </a:pathLst>
            </a:custGeom>
            <a:solidFill>
              <a:srgbClr val="FFFF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15"/>
            <p:cNvSpPr>
              <a:spLocks/>
            </p:cNvSpPr>
            <p:nvPr/>
          </p:nvSpPr>
          <p:spPr bwMode="auto">
            <a:xfrm>
              <a:off x="0" y="2"/>
              <a:ext cx="368" cy="153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651"/>
                  </a:moveTo>
                  <a:cubicBezTo>
                    <a:pt x="21600" y="1011"/>
                    <a:pt x="16765" y="1303"/>
                    <a:pt x="10800" y="1303"/>
                  </a:cubicBezTo>
                  <a:cubicBezTo>
                    <a:pt x="4835" y="1303"/>
                    <a:pt x="0" y="1011"/>
                    <a:pt x="0" y="651"/>
                  </a:cubicBezTo>
                  <a:cubicBezTo>
                    <a:pt x="0" y="292"/>
                    <a:pt x="4835" y="0"/>
                    <a:pt x="10800" y="0"/>
                  </a:cubicBezTo>
                  <a:cubicBezTo>
                    <a:pt x="16765" y="0"/>
                    <a:pt x="21600" y="292"/>
                    <a:pt x="21600" y="651"/>
                  </a:cubicBezTo>
                  <a:lnTo>
                    <a:pt x="21600" y="20949"/>
                  </a:lnTo>
                  <a:cubicBezTo>
                    <a:pt x="21600" y="21308"/>
                    <a:pt x="16765" y="21600"/>
                    <a:pt x="10800" y="21600"/>
                  </a:cubicBezTo>
                  <a:cubicBezTo>
                    <a:pt x="4835" y="21600"/>
                    <a:pt x="0" y="21308"/>
                    <a:pt x="0" y="20949"/>
                  </a:cubicBezTo>
                  <a:lnTo>
                    <a:pt x="0" y="65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18" name="Double flèche horizontale 17"/>
          <p:cNvSpPr/>
          <p:nvPr/>
        </p:nvSpPr>
        <p:spPr>
          <a:xfrm>
            <a:off x="1354553" y="3970806"/>
            <a:ext cx="6592686" cy="277826"/>
          </a:xfrm>
          <a:prstGeom prst="leftRightArrow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Double flèche horizontale 18"/>
          <p:cNvSpPr/>
          <p:nvPr/>
        </p:nvSpPr>
        <p:spPr>
          <a:xfrm>
            <a:off x="1409743" y="5257800"/>
            <a:ext cx="6592686" cy="277826"/>
          </a:xfrm>
          <a:prstGeom prst="left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0" name="Grouper 49"/>
          <p:cNvGrpSpPr/>
          <p:nvPr/>
        </p:nvGrpSpPr>
        <p:grpSpPr>
          <a:xfrm>
            <a:off x="1160244" y="5856224"/>
            <a:ext cx="6478588" cy="400110"/>
            <a:chOff x="1233858" y="2784910"/>
            <a:chExt cx="6478588" cy="400110"/>
          </a:xfrm>
        </p:grpSpPr>
        <p:cxnSp>
          <p:nvCxnSpPr>
            <p:cNvPr id="51" name="Connecteur droit avec flèche 50"/>
            <p:cNvCxnSpPr/>
            <p:nvPr/>
          </p:nvCxnSpPr>
          <p:spPr>
            <a:xfrm flipH="1">
              <a:off x="1233858" y="2846321"/>
              <a:ext cx="6478588" cy="23843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/>
            <p:cNvSpPr txBox="1"/>
            <p:nvPr/>
          </p:nvSpPr>
          <p:spPr>
            <a:xfrm>
              <a:off x="2095094" y="2784910"/>
              <a:ext cx="569387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RST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6" name="Grouper 55"/>
          <p:cNvGrpSpPr/>
          <p:nvPr/>
        </p:nvGrpSpPr>
        <p:grpSpPr>
          <a:xfrm>
            <a:off x="969765" y="3268921"/>
            <a:ext cx="7376569" cy="400110"/>
            <a:chOff x="974771" y="2641079"/>
            <a:chExt cx="7376569" cy="400110"/>
          </a:xfrm>
        </p:grpSpPr>
        <p:cxnSp>
          <p:nvCxnSpPr>
            <p:cNvPr id="57" name="Connecteur droit avec flèche 56"/>
            <p:cNvCxnSpPr/>
            <p:nvPr/>
          </p:nvCxnSpPr>
          <p:spPr>
            <a:xfrm flipH="1">
              <a:off x="974771" y="2641079"/>
              <a:ext cx="7376569" cy="2384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57"/>
            <p:cNvSpPr txBox="1"/>
            <p:nvPr/>
          </p:nvSpPr>
          <p:spPr>
            <a:xfrm>
              <a:off x="2121508" y="2641079"/>
              <a:ext cx="883592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RST</a:t>
              </a:r>
              <a:endParaRPr lang="fr-FR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45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fr-FR" dirty="0"/>
              <a:t>How to </a:t>
            </a:r>
            <a:r>
              <a:rPr lang="fr-FR" dirty="0" err="1"/>
              <a:t>quickly</a:t>
            </a:r>
            <a:r>
              <a:rPr lang="fr-FR" dirty="0"/>
              <a:t> close a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connection</a:t>
            </a:r>
            <a:r>
              <a:rPr lang="fr-FR" dirty="0"/>
              <a:t> ?</a:t>
            </a:r>
          </a:p>
          <a:p>
            <a:pPr lvl="1"/>
            <a:r>
              <a:rPr lang="fr-FR" dirty="0"/>
              <a:t>By </a:t>
            </a:r>
            <a:r>
              <a:rPr lang="fr-FR" dirty="0" err="1"/>
              <a:t>closing</a:t>
            </a:r>
            <a:r>
              <a:rPr lang="fr-FR" dirty="0"/>
              <a:t> all </a:t>
            </a:r>
            <a:r>
              <a:rPr lang="fr-FR" dirty="0" err="1"/>
              <a:t>subflows</a:t>
            </a:r>
            <a:r>
              <a:rPr lang="fr-FR" dirty="0"/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283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35"/>
    </mc:Choice>
    <mc:Fallback>
      <p:transition spd="slow" advTm="23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Closing</a:t>
            </a:r>
            <a:r>
              <a:rPr lang="fr-FR" dirty="0"/>
              <a:t> a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connection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FAST Close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749" y="3724406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7" y="3529067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r 7"/>
          <p:cNvGrpSpPr/>
          <p:nvPr/>
        </p:nvGrpSpPr>
        <p:grpSpPr>
          <a:xfrm>
            <a:off x="1192220" y="3122209"/>
            <a:ext cx="6423397" cy="406858"/>
            <a:chOff x="1344240" y="2157102"/>
            <a:chExt cx="6423397" cy="406858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2107964" y="2157102"/>
              <a:ext cx="1612716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SYN+ACK, 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1195395" y="3410360"/>
            <a:ext cx="6423397" cy="448172"/>
            <a:chOff x="1347415" y="2467352"/>
            <a:chExt cx="6423397" cy="448172"/>
          </a:xfrm>
        </p:grpSpPr>
        <p:cxnSp>
          <p:nvCxnSpPr>
            <p:cNvPr id="12" name="Connecteur droit avec flèche 11"/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4811831" y="2467352"/>
              <a:ext cx="95460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9" name="Grouper 18"/>
          <p:cNvGrpSpPr/>
          <p:nvPr/>
        </p:nvGrpSpPr>
        <p:grpSpPr>
          <a:xfrm>
            <a:off x="1197182" y="4578156"/>
            <a:ext cx="6564216" cy="400110"/>
            <a:chOff x="1344240" y="1560078"/>
            <a:chExt cx="6423397" cy="664541"/>
          </a:xfrm>
        </p:grpSpPr>
        <p:cxnSp>
          <p:nvCxnSpPr>
            <p:cNvPr id="20" name="Connecteur droit avec flèche 19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3481387" y="1560078"/>
              <a:ext cx="986947" cy="6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2" name="Grouper 21"/>
          <p:cNvGrpSpPr/>
          <p:nvPr/>
        </p:nvGrpSpPr>
        <p:grpSpPr>
          <a:xfrm>
            <a:off x="1255317" y="5032896"/>
            <a:ext cx="6603067" cy="400110"/>
            <a:chOff x="1344240" y="2157102"/>
            <a:chExt cx="6423397" cy="959913"/>
          </a:xfrm>
        </p:grpSpPr>
        <p:cxnSp>
          <p:nvCxnSpPr>
            <p:cNvPr id="23" name="Connecteur droit avec flèche 22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2107964" y="2157102"/>
              <a:ext cx="1486673" cy="9599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SYN+ACK[...]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1200204" y="5386123"/>
            <a:ext cx="6564216" cy="400110"/>
            <a:chOff x="1347197" y="986448"/>
            <a:chExt cx="6423397" cy="664541"/>
          </a:xfrm>
        </p:grpSpPr>
        <p:cxnSp>
          <p:nvCxnSpPr>
            <p:cNvPr id="26" name="Connecteur droit avec flèche 25"/>
            <p:cNvCxnSpPr/>
            <p:nvPr/>
          </p:nvCxnSpPr>
          <p:spPr>
            <a:xfrm>
              <a:off x="1347197" y="1260521"/>
              <a:ext cx="6423397" cy="21733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3726178" y="986448"/>
              <a:ext cx="870772" cy="6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ACK[..]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1178066" y="2660494"/>
            <a:ext cx="6423397" cy="426186"/>
            <a:chOff x="1344240" y="1560078"/>
            <a:chExt cx="6423397" cy="426186"/>
          </a:xfrm>
        </p:grpSpPr>
        <p:cxnSp>
          <p:nvCxnSpPr>
            <p:cNvPr id="29" name="Connecteur droit avec flèche 28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3481387" y="1560078"/>
              <a:ext cx="106656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 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1" name="Grouper 30"/>
          <p:cNvGrpSpPr/>
          <p:nvPr/>
        </p:nvGrpSpPr>
        <p:grpSpPr>
          <a:xfrm>
            <a:off x="1170082" y="3885741"/>
            <a:ext cx="6423397" cy="406858"/>
            <a:chOff x="1344240" y="2157102"/>
            <a:chExt cx="6423397" cy="406858"/>
          </a:xfrm>
        </p:grpSpPr>
        <p:cxnSp>
          <p:nvCxnSpPr>
            <p:cNvPr id="32" name="Connecteur droit avec flèche 31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2107964" y="2157102"/>
              <a:ext cx="3133999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ACK+FAST_CLOSE(</a:t>
              </a:r>
              <a:r>
                <a:rPr lang="fr-FR" sz="2000" dirty="0" err="1">
                  <a:solidFill>
                    <a:srgbClr val="FF0000"/>
                  </a:solidFill>
                </a:rPr>
                <a:t>ClientKey</a:t>
              </a:r>
              <a:r>
                <a:rPr lang="fr-FR" sz="2000" dirty="0"/>
                <a:t>)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7" name="Grouper 36"/>
          <p:cNvGrpSpPr/>
          <p:nvPr/>
        </p:nvGrpSpPr>
        <p:grpSpPr>
          <a:xfrm>
            <a:off x="1222941" y="5938633"/>
            <a:ext cx="6564216" cy="400110"/>
            <a:chOff x="1347197" y="986448"/>
            <a:chExt cx="6423397" cy="664541"/>
          </a:xfrm>
        </p:grpSpPr>
        <p:cxnSp>
          <p:nvCxnSpPr>
            <p:cNvPr id="38" name="Connecteur droit avec flèche 37"/>
            <p:cNvCxnSpPr/>
            <p:nvPr/>
          </p:nvCxnSpPr>
          <p:spPr>
            <a:xfrm>
              <a:off x="1347197" y="1260521"/>
              <a:ext cx="6423397" cy="21733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3726178" y="986448"/>
              <a:ext cx="557172" cy="6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RST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0" name="Grouper 39"/>
          <p:cNvGrpSpPr/>
          <p:nvPr/>
        </p:nvGrpSpPr>
        <p:grpSpPr>
          <a:xfrm>
            <a:off x="1222941" y="4250260"/>
            <a:ext cx="6423397" cy="400110"/>
            <a:chOff x="1347415" y="2568945"/>
            <a:chExt cx="6423397" cy="400110"/>
          </a:xfrm>
        </p:grpSpPr>
        <p:cxnSp>
          <p:nvCxnSpPr>
            <p:cNvPr id="41" name="Connecteur droit avec flèche 40"/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4823427" y="2568945"/>
              <a:ext cx="569387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RST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868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34"/>
    </mc:Choice>
    <mc:Fallback>
      <p:transition spd="slow" advTm="62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e 3">
            <a:extLst>
              <a:ext uri="{FF2B5EF4-FFF2-40B4-BE49-F238E27FC236}">
                <a16:creationId xmlns:a16="http://schemas.microsoft.com/office/drawing/2014/main" id="{5B103D1D-4A93-BB48-AD2E-020675CE080D}"/>
              </a:ext>
            </a:extLst>
          </p:cNvPr>
          <p:cNvSpPr/>
          <p:nvPr/>
        </p:nvSpPr>
        <p:spPr>
          <a:xfrm>
            <a:off x="2029007" y="3297946"/>
            <a:ext cx="3311065" cy="2533725"/>
          </a:xfrm>
          <a:prstGeom prst="pie">
            <a:avLst>
              <a:gd name="adj1" fmla="val 19375102"/>
              <a:gd name="adj2" fmla="val 1937151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34561" tIns="34561" rIns="75197" bIns="34561"/>
          <a:lstStyle/>
          <a:p>
            <a:pPr marL="5760"/>
            <a:r>
              <a:rPr lang="en-US"/>
              <a:t>Walking with Siri in 2012</a:t>
            </a: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5483520" y="1849154"/>
            <a:ext cx="0" cy="299551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H="1">
            <a:off x="5253120" y="2078139"/>
            <a:ext cx="227520" cy="990824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5483520" y="2078139"/>
            <a:ext cx="227520" cy="990824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5333760" y="2839978"/>
            <a:ext cx="29952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>
            <a:off x="5414400" y="2536107"/>
            <a:ext cx="14976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5414400" y="2536107"/>
            <a:ext cx="227520" cy="303871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 flipH="1">
            <a:off x="5333760" y="2536107"/>
            <a:ext cx="227520" cy="303871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>
            <a:off x="5333760" y="2839979"/>
            <a:ext cx="380160" cy="228984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 flipH="1">
            <a:off x="5253120" y="2839979"/>
            <a:ext cx="380160" cy="228984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>
            <a:off x="5414400" y="2307122"/>
            <a:ext cx="14976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17" name="Oval 21"/>
          <p:cNvSpPr>
            <a:spLocks/>
          </p:cNvSpPr>
          <p:nvPr/>
        </p:nvSpPr>
        <p:spPr bwMode="auto">
          <a:xfrm>
            <a:off x="5944320" y="4059787"/>
            <a:ext cx="460800" cy="460848"/>
          </a:xfrm>
          <a:prstGeom prst="ellipse">
            <a:avLst/>
          </a:prstGeom>
          <a:solidFill>
            <a:srgbClr val="4F81BD"/>
          </a:solidFill>
          <a:ln w="952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>
            <a:off x="6405120" y="4288770"/>
            <a:ext cx="84096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>
            <a:off x="5713920" y="3083364"/>
            <a:ext cx="456480" cy="976423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 flipH="1">
            <a:off x="4122720" y="4553759"/>
            <a:ext cx="1768320" cy="152656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grpSp>
        <p:nvGrpSpPr>
          <p:cNvPr id="29721" name="Group 25"/>
          <p:cNvGrpSpPr>
            <a:grpSpLocks/>
          </p:cNvGrpSpPr>
          <p:nvPr/>
        </p:nvGrpSpPr>
        <p:grpSpPr bwMode="auto">
          <a:xfrm>
            <a:off x="5559840" y="2619635"/>
            <a:ext cx="1607040" cy="2458338"/>
            <a:chOff x="0" y="0"/>
            <a:chExt cx="1115" cy="1707"/>
          </a:xfrm>
        </p:grpSpPr>
        <p:sp>
          <p:nvSpPr>
            <p:cNvPr id="29722" name="AutoShape 26"/>
            <p:cNvSpPr>
              <a:spLocks/>
            </p:cNvSpPr>
            <p:nvPr/>
          </p:nvSpPr>
          <p:spPr bwMode="auto">
            <a:xfrm>
              <a:off x="0" y="0"/>
              <a:ext cx="1115" cy="1707"/>
            </a:xfrm>
            <a:custGeom>
              <a:avLst/>
              <a:gdLst/>
              <a:ahLst/>
              <a:cxnLst/>
              <a:rect l="0" t="0" r="r" b="b"/>
              <a:pathLst>
                <a:path w="20879" h="20683">
                  <a:moveTo>
                    <a:pt x="1901" y="6809"/>
                  </a:moveTo>
                  <a:cubicBezTo>
                    <a:pt x="1658" y="4403"/>
                    <a:pt x="2907" y="2186"/>
                    <a:pt x="4691" y="1859"/>
                  </a:cubicBezTo>
                  <a:cubicBezTo>
                    <a:pt x="5414" y="1726"/>
                    <a:pt x="6149" y="1925"/>
                    <a:pt x="6778" y="2422"/>
                  </a:cubicBezTo>
                  <a:cubicBezTo>
                    <a:pt x="7445" y="726"/>
                    <a:pt x="9003" y="81"/>
                    <a:pt x="10259" y="982"/>
                  </a:cubicBezTo>
                  <a:cubicBezTo>
                    <a:pt x="10478" y="1140"/>
                    <a:pt x="10680" y="1340"/>
                    <a:pt x="10857" y="1575"/>
                  </a:cubicBezTo>
                  <a:cubicBezTo>
                    <a:pt x="11377" y="169"/>
                    <a:pt x="12642" y="-402"/>
                    <a:pt x="13683" y="299"/>
                  </a:cubicBezTo>
                  <a:cubicBezTo>
                    <a:pt x="13971" y="493"/>
                    <a:pt x="14222" y="774"/>
                    <a:pt x="14418" y="1120"/>
                  </a:cubicBezTo>
                  <a:cubicBezTo>
                    <a:pt x="15255" y="-210"/>
                    <a:pt x="16734" y="-374"/>
                    <a:pt x="17722" y="753"/>
                  </a:cubicBezTo>
                  <a:cubicBezTo>
                    <a:pt x="18137" y="1227"/>
                    <a:pt x="18417" y="1880"/>
                    <a:pt x="18513" y="2601"/>
                  </a:cubicBezTo>
                  <a:cubicBezTo>
                    <a:pt x="19885" y="3106"/>
                    <a:pt x="20694" y="5019"/>
                    <a:pt x="20321" y="6874"/>
                  </a:cubicBezTo>
                  <a:cubicBezTo>
                    <a:pt x="20289" y="7030"/>
                    <a:pt x="20250" y="7182"/>
                    <a:pt x="20203" y="7331"/>
                  </a:cubicBezTo>
                  <a:cubicBezTo>
                    <a:pt x="21303" y="9264"/>
                    <a:pt x="21034" y="12033"/>
                    <a:pt x="19601" y="13518"/>
                  </a:cubicBezTo>
                  <a:cubicBezTo>
                    <a:pt x="19155" y="13980"/>
                    <a:pt x="18629" y="14279"/>
                    <a:pt x="18072" y="14386"/>
                  </a:cubicBezTo>
                  <a:cubicBezTo>
                    <a:pt x="18060" y="16465"/>
                    <a:pt x="16800" y="18137"/>
                    <a:pt x="15258" y="18121"/>
                  </a:cubicBezTo>
                  <a:cubicBezTo>
                    <a:pt x="14743" y="18115"/>
                    <a:pt x="14238" y="17917"/>
                    <a:pt x="13801" y="17550"/>
                  </a:cubicBezTo>
                  <a:cubicBezTo>
                    <a:pt x="13280" y="19881"/>
                    <a:pt x="11460" y="21198"/>
                    <a:pt x="9738" y="20492"/>
                  </a:cubicBezTo>
                  <a:cubicBezTo>
                    <a:pt x="9016" y="20196"/>
                    <a:pt x="8392" y="19571"/>
                    <a:pt x="7973" y="18722"/>
                  </a:cubicBezTo>
                  <a:cubicBezTo>
                    <a:pt x="6209" y="20158"/>
                    <a:pt x="3920" y="19386"/>
                    <a:pt x="2859" y="16998"/>
                  </a:cubicBezTo>
                  <a:cubicBezTo>
                    <a:pt x="2846" y="16968"/>
                    <a:pt x="2833" y="16937"/>
                    <a:pt x="2820" y="16907"/>
                  </a:cubicBezTo>
                  <a:cubicBezTo>
                    <a:pt x="1666" y="17089"/>
                    <a:pt x="620" y="15978"/>
                    <a:pt x="485" y="14424"/>
                  </a:cubicBezTo>
                  <a:cubicBezTo>
                    <a:pt x="412" y="13596"/>
                    <a:pt x="615" y="12767"/>
                    <a:pt x="1038" y="12159"/>
                  </a:cubicBezTo>
                  <a:cubicBezTo>
                    <a:pt x="39" y="11365"/>
                    <a:pt x="-297" y="9622"/>
                    <a:pt x="288" y="8266"/>
                  </a:cubicBezTo>
                  <a:cubicBezTo>
                    <a:pt x="626" y="7484"/>
                    <a:pt x="1218" y="6967"/>
                    <a:pt x="1883" y="6874"/>
                  </a:cubicBezTo>
                  <a:close/>
                  <a:moveTo>
                    <a:pt x="1901" y="6809"/>
                  </a:moveTo>
                </a:path>
              </a:pathLst>
            </a:custGeom>
            <a:solidFill>
              <a:srgbClr val="B8B8B8"/>
            </a:solidFill>
            <a:ln w="9525">
              <a:solidFill>
                <a:srgbClr val="B8B8B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9723" name="AutoShape 27"/>
            <p:cNvSpPr>
              <a:spLocks/>
            </p:cNvSpPr>
            <p:nvPr/>
          </p:nvSpPr>
          <p:spPr bwMode="auto">
            <a:xfrm>
              <a:off x="891" y="323"/>
              <a:ext cx="185" cy="18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B8B8B8"/>
            </a:solidFill>
            <a:ln w="9525">
              <a:solidFill>
                <a:srgbClr val="B8B8B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9724" name="AutoShape 28"/>
            <p:cNvSpPr>
              <a:spLocks/>
            </p:cNvSpPr>
            <p:nvPr/>
          </p:nvSpPr>
          <p:spPr bwMode="auto">
            <a:xfrm>
              <a:off x="839" y="437"/>
              <a:ext cx="124" cy="12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B8B8B8"/>
            </a:solidFill>
            <a:ln w="9525">
              <a:solidFill>
                <a:srgbClr val="B8B8B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9725" name="AutoShape 29"/>
            <p:cNvSpPr>
              <a:spLocks/>
            </p:cNvSpPr>
            <p:nvPr/>
          </p:nvSpPr>
          <p:spPr bwMode="auto">
            <a:xfrm>
              <a:off x="831" y="508"/>
              <a:ext cx="62" cy="6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  <a:moveTo>
                    <a:pt x="21600" y="10800"/>
                  </a:moveTo>
                </a:path>
              </a:pathLst>
            </a:custGeom>
            <a:solidFill>
              <a:srgbClr val="B8B8B8"/>
            </a:solidFill>
            <a:ln w="9525">
              <a:solidFill>
                <a:srgbClr val="B8B8B8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9726" name="AutoShape 30"/>
            <p:cNvSpPr>
              <a:spLocks/>
            </p:cNvSpPr>
            <p:nvPr/>
          </p:nvSpPr>
          <p:spPr bwMode="auto">
            <a:xfrm>
              <a:off x="56" y="86"/>
              <a:ext cx="1023" cy="145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13" y="12896"/>
                    <a:pt x="19202" y="14528"/>
                    <a:pt x="19193" y="16310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9525">
              <a:solidFill>
                <a:srgbClr val="B8B8B8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29727" name="Rectangle 31"/>
          <p:cNvSpPr>
            <a:spLocks/>
          </p:cNvSpPr>
          <p:nvPr/>
        </p:nvSpPr>
        <p:spPr bwMode="auto">
          <a:xfrm>
            <a:off x="5621760" y="1745463"/>
            <a:ext cx="1753715" cy="4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4561" tIns="34561" rIns="75197" bIns="34561">
            <a:spAutoFit/>
          </a:bodyPr>
          <a:lstStyle/>
          <a:p>
            <a:pPr marL="5760"/>
            <a:r>
              <a:rPr lang="en-US" sz="2400" err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xG</a:t>
            </a:r>
            <a:r>
              <a:rPr lang="en-US" sz="240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</a:t>
            </a:r>
            <a:r>
              <a:rPr lang="en-US" sz="2400" err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celltower</a:t>
            </a:r>
            <a:endParaRPr lang="en-US" sz="2400"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560" y="3958976"/>
            <a:ext cx="754560" cy="75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2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40" y="4386701"/>
            <a:ext cx="707040" cy="63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6">
            <a:extLst>
              <a:ext uri="{FF2B5EF4-FFF2-40B4-BE49-F238E27FC236}">
                <a16:creationId xmlns:a16="http://schemas.microsoft.com/office/drawing/2014/main" id="{C15AF890-B0DC-6B4E-BFE5-818C84DC2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93" y="4116822"/>
            <a:ext cx="1317399" cy="2006434"/>
          </a:xfrm>
          <a:prstGeom prst="rect">
            <a:avLst/>
          </a:prstGeom>
        </p:spPr>
      </p:pic>
      <p:sp>
        <p:nvSpPr>
          <p:cNvPr id="35" name="Line 38">
            <a:extLst>
              <a:ext uri="{FF2B5EF4-FFF2-40B4-BE49-F238E27FC236}">
                <a16:creationId xmlns:a16="http://schemas.microsoft.com/office/drawing/2014/main" id="{0761DEC9-DC53-B140-913E-06DF100A54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95307" y="4789941"/>
            <a:ext cx="1783007" cy="454563"/>
          </a:xfrm>
          <a:prstGeom prst="line">
            <a:avLst/>
          </a:prstGeom>
          <a:noFill/>
          <a:ln w="50800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6" name="Line 39">
            <a:extLst>
              <a:ext uri="{FF2B5EF4-FFF2-40B4-BE49-F238E27FC236}">
                <a16:creationId xmlns:a16="http://schemas.microsoft.com/office/drawing/2014/main" id="{E0180857-0EDC-A647-9AFE-EB209292B5D8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178316" y="4485635"/>
            <a:ext cx="3195749" cy="304305"/>
          </a:xfrm>
          <a:prstGeom prst="line">
            <a:avLst/>
          </a:prstGeom>
          <a:noFill/>
          <a:ln w="50800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7" name="ZoneTexte 45">
            <a:extLst>
              <a:ext uri="{FF2B5EF4-FFF2-40B4-BE49-F238E27FC236}">
                <a16:creationId xmlns:a16="http://schemas.microsoft.com/office/drawing/2014/main" id="{B6C28E0A-1A0F-2F48-AF42-973EBB9B4183}"/>
              </a:ext>
            </a:extLst>
          </p:cNvPr>
          <p:cNvSpPr txBox="1"/>
          <p:nvPr/>
        </p:nvSpPr>
        <p:spPr>
          <a:xfrm>
            <a:off x="4459419" y="4749743"/>
            <a:ext cx="97073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000"/>
              <a:t>Voice </a:t>
            </a:r>
            <a:r>
              <a:rPr lang="fr-FR" sz="2000" err="1"/>
              <a:t>samples</a:t>
            </a:r>
            <a:endParaRPr lang="fr-FR" sz="2000">
              <a:solidFill>
                <a:srgbClr val="008000"/>
              </a:solidFill>
            </a:endParaRPr>
          </a:p>
        </p:txBody>
      </p:sp>
      <p:sp>
        <p:nvSpPr>
          <p:cNvPr id="38" name="Line 38">
            <a:extLst>
              <a:ext uri="{FF2B5EF4-FFF2-40B4-BE49-F238E27FC236}">
                <a16:creationId xmlns:a16="http://schemas.microsoft.com/office/drawing/2014/main" id="{416EBEAC-E973-5D42-BABA-44EE03E31C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6692" y="4314782"/>
            <a:ext cx="3391069" cy="289380"/>
          </a:xfrm>
          <a:prstGeom prst="line">
            <a:avLst/>
          </a:prstGeom>
          <a:noFill/>
          <a:ln w="50800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39" name="Line 39">
            <a:extLst>
              <a:ext uri="{FF2B5EF4-FFF2-40B4-BE49-F238E27FC236}">
                <a16:creationId xmlns:a16="http://schemas.microsoft.com/office/drawing/2014/main" id="{44F36104-2F70-B348-9EB6-64799A7FA9F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2437026" y="3513613"/>
            <a:ext cx="1534106" cy="1067939"/>
          </a:xfrm>
          <a:prstGeom prst="line">
            <a:avLst/>
          </a:prstGeom>
          <a:noFill/>
          <a:ln w="50800">
            <a:solidFill>
              <a:srgbClr val="0000FF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45FBD596-B143-3D40-8DCC-6943EDC9C139}"/>
              </a:ext>
            </a:extLst>
          </p:cNvPr>
          <p:cNvSpPr/>
          <p:nvPr/>
        </p:nvSpPr>
        <p:spPr>
          <a:xfrm>
            <a:off x="3727197" y="3102089"/>
            <a:ext cx="2024126" cy="1080111"/>
          </a:xfrm>
          <a:prstGeom prst="wedgeRectCallout">
            <a:avLst>
              <a:gd name="adj1" fmla="val -83744"/>
              <a:gd name="adj2" fmla="val 1949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>
                <a:solidFill>
                  <a:schemeClr val="tx1"/>
                </a:solidFill>
              </a:rPr>
              <a:t>Wi-Fi still attached but flappy</a:t>
            </a:r>
          </a:p>
        </p:txBody>
      </p:sp>
      <p:sp>
        <p:nvSpPr>
          <p:cNvPr id="41" name="Rectangular Callout 40">
            <a:extLst>
              <a:ext uri="{FF2B5EF4-FFF2-40B4-BE49-F238E27FC236}">
                <a16:creationId xmlns:a16="http://schemas.microsoft.com/office/drawing/2014/main" id="{8D2EA5D6-4A34-C649-8198-07BB197AE797}"/>
              </a:ext>
            </a:extLst>
          </p:cNvPr>
          <p:cNvSpPr/>
          <p:nvPr/>
        </p:nvSpPr>
        <p:spPr>
          <a:xfrm>
            <a:off x="3597634" y="1060054"/>
            <a:ext cx="1747645" cy="1080111"/>
          </a:xfrm>
          <a:prstGeom prst="wedgeRectCallout">
            <a:avLst>
              <a:gd name="adj1" fmla="val -62111"/>
              <a:gd name="adj2" fmla="val 5168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>
                <a:solidFill>
                  <a:schemeClr val="tx1"/>
                </a:solidFill>
              </a:rPr>
              <a:t>Wi-Fi lost, </a:t>
            </a:r>
            <a:br>
              <a:rPr lang="en-BE">
                <a:solidFill>
                  <a:schemeClr val="tx1"/>
                </a:solidFill>
              </a:rPr>
            </a:br>
            <a:r>
              <a:rPr lang="en-BE">
                <a:solidFill>
                  <a:schemeClr val="tx1"/>
                </a:solidFill>
              </a:rPr>
              <a:t>attach to cellular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1BB802-2A02-0142-A3E5-15356DA6DEEA}"/>
              </a:ext>
            </a:extLst>
          </p:cNvPr>
          <p:cNvSpPr/>
          <p:nvPr/>
        </p:nvSpPr>
        <p:spPr>
          <a:xfrm>
            <a:off x="2974254" y="6230423"/>
            <a:ext cx="3524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Siri uses long-lived TLS connections</a:t>
            </a:r>
          </a:p>
        </p:txBody>
      </p:sp>
      <p:grpSp>
        <p:nvGrpSpPr>
          <p:cNvPr id="43" name="Group 18">
            <a:extLst>
              <a:ext uri="{FF2B5EF4-FFF2-40B4-BE49-F238E27FC236}">
                <a16:creationId xmlns:a16="http://schemas.microsoft.com/office/drawing/2014/main" id="{2E9815C7-FDB9-A14C-80E3-99520548095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231874" y="2184592"/>
            <a:ext cx="2024126" cy="250704"/>
            <a:chOff x="0" y="0"/>
            <a:chExt cx="1784" cy="1174"/>
          </a:xfrm>
        </p:grpSpPr>
        <p:sp>
          <p:nvSpPr>
            <p:cNvPr id="44" name="Line 19">
              <a:extLst>
                <a:ext uri="{FF2B5EF4-FFF2-40B4-BE49-F238E27FC236}">
                  <a16:creationId xmlns:a16="http://schemas.microsoft.com/office/drawing/2014/main" id="{DDE77042-A95C-E949-81CA-06DA9D3933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5" y="0"/>
              <a:ext cx="1009" cy="5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20">
              <a:extLst>
                <a:ext uri="{FF2B5EF4-FFF2-40B4-BE49-F238E27FC236}">
                  <a16:creationId xmlns:a16="http://schemas.microsoft.com/office/drawing/2014/main" id="{11BEE346-0D97-F64F-BDF6-9740D00F30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5" y="559"/>
              <a:ext cx="155" cy="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Line 21">
              <a:extLst>
                <a:ext uri="{FF2B5EF4-FFF2-40B4-BE49-F238E27FC236}">
                  <a16:creationId xmlns:a16="http://schemas.microsoft.com/office/drawing/2014/main" id="{A6274AD0-BB69-0D44-AA34-AB890F5A13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615"/>
              <a:ext cx="930" cy="5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7" name="Rectangle 31">
            <a:extLst>
              <a:ext uri="{FF2B5EF4-FFF2-40B4-BE49-F238E27FC236}">
                <a16:creationId xmlns:a16="http://schemas.microsoft.com/office/drawing/2014/main" id="{EDCC955B-2CEC-8D44-827C-FF02C50BF202}"/>
              </a:ext>
            </a:extLst>
          </p:cNvPr>
          <p:cNvSpPr>
            <a:spLocks/>
          </p:cNvSpPr>
          <p:nvPr/>
        </p:nvSpPr>
        <p:spPr bwMode="auto">
          <a:xfrm>
            <a:off x="2931295" y="2192514"/>
            <a:ext cx="1059808" cy="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4561" tIns="34561" rIns="75197" bIns="34561">
            <a:spAutoFit/>
          </a:bodyPr>
          <a:lstStyle/>
          <a:p>
            <a:pPr marL="5760"/>
            <a:r>
              <a:rPr lang="en-US" sz="2000">
                <a:solidFill>
                  <a:srgbClr val="FF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IP 1.2.3.4</a:t>
            </a:r>
          </a:p>
        </p:txBody>
      </p:sp>
      <p:sp>
        <p:nvSpPr>
          <p:cNvPr id="48" name="Rectangle 31">
            <a:extLst>
              <a:ext uri="{FF2B5EF4-FFF2-40B4-BE49-F238E27FC236}">
                <a16:creationId xmlns:a16="http://schemas.microsoft.com/office/drawing/2014/main" id="{67FB5F05-1639-244B-9B8C-513696E0D054}"/>
              </a:ext>
            </a:extLst>
          </p:cNvPr>
          <p:cNvSpPr>
            <a:spLocks/>
          </p:cNvSpPr>
          <p:nvPr/>
        </p:nvSpPr>
        <p:spPr bwMode="auto">
          <a:xfrm>
            <a:off x="2908087" y="5433895"/>
            <a:ext cx="1058605" cy="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4561" tIns="34561" rIns="75197" bIns="34561">
            <a:spAutoFit/>
          </a:bodyPr>
          <a:lstStyle/>
          <a:p>
            <a:pPr marL="5760"/>
            <a:r>
              <a:rPr lang="en-US" sz="2000">
                <a:solidFill>
                  <a:srgbClr val="0000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IP 5.6.7.8</a:t>
            </a:r>
          </a:p>
        </p:txBody>
      </p:sp>
      <p:sp>
        <p:nvSpPr>
          <p:cNvPr id="49" name="Rectangular Callout 48">
            <a:extLst>
              <a:ext uri="{FF2B5EF4-FFF2-40B4-BE49-F238E27FC236}">
                <a16:creationId xmlns:a16="http://schemas.microsoft.com/office/drawing/2014/main" id="{EC6FF978-DD60-3549-8103-4810215509B7}"/>
              </a:ext>
            </a:extLst>
          </p:cNvPr>
          <p:cNvSpPr/>
          <p:nvPr/>
        </p:nvSpPr>
        <p:spPr>
          <a:xfrm>
            <a:off x="975263" y="2840161"/>
            <a:ext cx="2024126" cy="1080111"/>
          </a:xfrm>
          <a:prstGeom prst="wedgeRectCallout">
            <a:avLst>
              <a:gd name="adj1" fmla="val 76596"/>
              <a:gd name="adj2" fmla="val -759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>
                <a:solidFill>
                  <a:schemeClr val="tx1"/>
                </a:solidFill>
              </a:rPr>
              <a:t>Restart TCP connection and send voice again…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27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260"/>
    </mc:Choice>
    <mc:Fallback>
      <p:transition spd="slow" advTm="116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-0.07327 -0.265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27 -0.26574 L 0.04878 -0.433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  <p:bldP spid="2" grpId="0" animBg="1"/>
      <p:bldP spid="2" grpId="1" animBg="1"/>
      <p:bldP spid="41" grpId="0" animBg="1"/>
      <p:bldP spid="47" grpId="0"/>
      <p:bldP spid="4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Multipath</a:t>
            </a:r>
            <a:r>
              <a:rPr lang="fr-FR" dirty="0"/>
              <a:t> TCP control plane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Connection</a:t>
            </a:r>
            <a:r>
              <a:rPr lang="fr-FR" dirty="0"/>
              <a:t> establishment in </a:t>
            </a:r>
            <a:r>
              <a:rPr lang="fr-FR" dirty="0" err="1"/>
              <a:t>details</a:t>
            </a:r>
            <a:br>
              <a:rPr lang="fr-FR" dirty="0"/>
            </a:br>
            <a:br>
              <a:rPr lang="fr-FR" dirty="0"/>
            </a:br>
            <a:endParaRPr lang="fr-FR" dirty="0"/>
          </a:p>
          <a:p>
            <a:r>
              <a:rPr lang="fr-FR" dirty="0" err="1"/>
              <a:t>Closing</a:t>
            </a:r>
            <a:r>
              <a:rPr lang="fr-FR" dirty="0"/>
              <a:t> a </a:t>
            </a:r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connection</a:t>
            </a:r>
            <a:br>
              <a:rPr lang="fr-FR" dirty="0"/>
            </a:br>
            <a:br>
              <a:rPr lang="fr-FR" dirty="0"/>
            </a:br>
            <a:endParaRPr lang="fr-FR" dirty="0"/>
          </a:p>
          <a:p>
            <a:r>
              <a:rPr lang="fr-FR" dirty="0" err="1">
                <a:solidFill>
                  <a:srgbClr val="FF0000"/>
                </a:solidFill>
              </a:rPr>
              <a:t>Address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dynamics</a:t>
            </a:r>
            <a:br>
              <a:rPr lang="fr-FR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962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8"/>
    </mc:Choice>
    <mc:Fallback>
      <p:transition spd="slow" advTm="6208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err="1"/>
              <a:t>Multipath</a:t>
            </a:r>
            <a:r>
              <a:rPr lang="fr-FR"/>
              <a:t> TCP </a:t>
            </a:r>
            <a:br>
              <a:rPr lang="fr-FR"/>
            </a:br>
            <a:r>
              <a:rPr lang="fr-FR" err="1"/>
              <a:t>Address</a:t>
            </a:r>
            <a:r>
              <a:rPr lang="fr-FR"/>
              <a:t> </a:t>
            </a:r>
            <a:r>
              <a:rPr lang="fr-FR" err="1"/>
              <a:t>dynamics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How to </a:t>
            </a:r>
            <a:r>
              <a:rPr lang="fr-FR" err="1"/>
              <a:t>learn</a:t>
            </a:r>
            <a:r>
              <a:rPr lang="fr-FR"/>
              <a:t> the </a:t>
            </a:r>
            <a:r>
              <a:rPr lang="fr-FR" err="1"/>
              <a:t>addresses</a:t>
            </a:r>
            <a:r>
              <a:rPr lang="fr-FR"/>
              <a:t> of a host ?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How to deal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address</a:t>
            </a:r>
            <a:r>
              <a:rPr lang="fr-FR"/>
              <a:t> changes ?</a:t>
            </a:r>
          </a:p>
        </p:txBody>
      </p:sp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79" y="4714457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7"/>
          <p:cNvSpPr>
            <a:spLocks/>
          </p:cNvSpPr>
          <p:nvPr/>
        </p:nvSpPr>
        <p:spPr bwMode="auto">
          <a:xfrm rot="10800000" flipH="1">
            <a:off x="1991418" y="4801744"/>
            <a:ext cx="2192337" cy="45878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6" name="AutoShape 18"/>
          <p:cNvSpPr>
            <a:spLocks/>
          </p:cNvSpPr>
          <p:nvPr/>
        </p:nvSpPr>
        <p:spPr bwMode="auto">
          <a:xfrm>
            <a:off x="1991419" y="5260531"/>
            <a:ext cx="2173288" cy="41751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164707" y="4601689"/>
            <a:ext cx="12237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/>
              <a:t>IP=1.2.3.4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83755" y="5477989"/>
            <a:ext cx="12237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/>
              <a:t>IP=4.5.6.7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92" y="2407669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9"/>
          <p:cNvSpPr>
            <a:spLocks/>
          </p:cNvSpPr>
          <p:nvPr/>
        </p:nvSpPr>
        <p:spPr bwMode="auto">
          <a:xfrm flipH="1">
            <a:off x="5407492" y="2843906"/>
            <a:ext cx="1854199" cy="41751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1" name="AutoShape 20"/>
          <p:cNvSpPr>
            <a:spLocks/>
          </p:cNvSpPr>
          <p:nvPr/>
        </p:nvSpPr>
        <p:spPr bwMode="auto">
          <a:xfrm rot="10800000">
            <a:off x="5407492" y="2386706"/>
            <a:ext cx="1854200" cy="4572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5400">
            <a:solidFill>
              <a:srgbClr val="7F7F7F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164707" y="2186650"/>
            <a:ext cx="12237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/>
              <a:t>IP=2.3.4.5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246112" y="2854805"/>
            <a:ext cx="314233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fr-FR" sz="2000"/>
              <a:t>IP=3.4.5.6</a:t>
            </a:r>
          </a:p>
          <a:p>
            <a:pPr algn="r"/>
            <a:r>
              <a:rPr lang="fr-FR" sz="2000"/>
              <a:t>IP6=2a00:1450:400c:c05::69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373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69"/>
    </mc:Choice>
    <mc:Fallback>
      <p:transition spd="slow" advTm="19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/>
      <p:bldP spid="7" grpId="1"/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Address</a:t>
            </a:r>
            <a:r>
              <a:rPr lang="fr-FR" dirty="0"/>
              <a:t> </a:t>
            </a:r>
            <a:r>
              <a:rPr lang="fr-FR" dirty="0" err="1"/>
              <a:t>dynamics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Basic solution : </a:t>
            </a:r>
            <a:r>
              <a:rPr lang="fr-FR" dirty="0" err="1"/>
              <a:t>multihomed</a:t>
            </a:r>
            <a:r>
              <a:rPr lang="fr-FR" dirty="0"/>
              <a:t> server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749" y="3724406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920263" y="4292599"/>
            <a:ext cx="12237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IP=</a:t>
            </a:r>
            <a:r>
              <a:rPr lang="fr-FR" sz="2000" dirty="0">
                <a:solidFill>
                  <a:srgbClr val="0000FF"/>
                </a:solidFill>
              </a:rPr>
              <a:t>2.3.4.5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01668" y="4685092"/>
            <a:ext cx="314233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fr-FR" sz="2000" dirty="0"/>
              <a:t>IP=3.4.5.6</a:t>
            </a:r>
          </a:p>
          <a:p>
            <a:pPr algn="r"/>
            <a:r>
              <a:rPr lang="fr-FR" sz="2000" dirty="0"/>
              <a:t>IP6=2a00:1450:400c:c05::69</a:t>
            </a:r>
          </a:p>
        </p:txBody>
      </p:sp>
      <p:pic>
        <p:nvPicPr>
          <p:cNvPr id="7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7" y="3529067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r 7"/>
          <p:cNvGrpSpPr/>
          <p:nvPr/>
        </p:nvGrpSpPr>
        <p:grpSpPr>
          <a:xfrm>
            <a:off x="1192220" y="2700000"/>
            <a:ext cx="6423397" cy="406858"/>
            <a:chOff x="1344240" y="2157102"/>
            <a:chExt cx="6423397" cy="406858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2107964" y="2157102"/>
              <a:ext cx="1612716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SYN+ACK, 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1195395" y="3010250"/>
            <a:ext cx="6423397" cy="448172"/>
            <a:chOff x="1347415" y="2467352"/>
            <a:chExt cx="6423397" cy="448172"/>
          </a:xfrm>
        </p:grpSpPr>
        <p:cxnSp>
          <p:nvCxnSpPr>
            <p:cNvPr id="12" name="Connecteur droit avec flèche 11"/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4811831" y="2467352"/>
              <a:ext cx="95460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" name="Grouper 13"/>
          <p:cNvGrpSpPr/>
          <p:nvPr/>
        </p:nvGrpSpPr>
        <p:grpSpPr>
          <a:xfrm>
            <a:off x="1197182" y="2077834"/>
            <a:ext cx="6423397" cy="426186"/>
            <a:chOff x="1344240" y="1560078"/>
            <a:chExt cx="6423397" cy="426186"/>
          </a:xfrm>
        </p:grpSpPr>
        <p:cxnSp>
          <p:nvCxnSpPr>
            <p:cNvPr id="15" name="Connecteur droit avec flèche 14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3481387" y="1560078"/>
              <a:ext cx="106656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 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1189198" y="4292599"/>
            <a:ext cx="6423397" cy="406858"/>
            <a:chOff x="1344240" y="2157102"/>
            <a:chExt cx="6423397" cy="406858"/>
          </a:xfrm>
        </p:grpSpPr>
        <p:cxnSp>
          <p:nvCxnSpPr>
            <p:cNvPr id="18" name="Connecteur droit avec flèche 17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2107964" y="2157102"/>
              <a:ext cx="2251162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ADD_ADDR[3.4.5.6]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1" name="Grouper 30"/>
          <p:cNvGrpSpPr/>
          <p:nvPr/>
        </p:nvGrpSpPr>
        <p:grpSpPr>
          <a:xfrm>
            <a:off x="1197182" y="4640857"/>
            <a:ext cx="6423397" cy="593415"/>
            <a:chOff x="1197182" y="4640857"/>
            <a:chExt cx="6423397" cy="593415"/>
          </a:xfrm>
        </p:grpSpPr>
        <p:cxnSp>
          <p:nvCxnSpPr>
            <p:cNvPr id="20" name="Connecteur droit avec flèche 19"/>
            <p:cNvCxnSpPr/>
            <p:nvPr/>
          </p:nvCxnSpPr>
          <p:spPr>
            <a:xfrm flipH="1">
              <a:off x="1197182" y="4640857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754793" y="4834162"/>
              <a:ext cx="400316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ADD_ADDR[</a:t>
              </a:r>
              <a:r>
                <a:rPr lang="fr-FR" sz="2000" dirty="0">
                  <a:solidFill>
                    <a:srgbClr val="008000"/>
                  </a:solidFill>
                </a:rPr>
                <a:t>2a00:1450:400c:c05::69</a:t>
              </a:r>
              <a:r>
                <a:rPr lang="fr-FR" sz="2000" dirty="0"/>
                <a:t>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2" name="Grouper 21"/>
          <p:cNvGrpSpPr/>
          <p:nvPr/>
        </p:nvGrpSpPr>
        <p:grpSpPr>
          <a:xfrm>
            <a:off x="1197182" y="5269688"/>
            <a:ext cx="6564216" cy="400110"/>
            <a:chOff x="1344240" y="1560078"/>
            <a:chExt cx="6423397" cy="664541"/>
          </a:xfrm>
        </p:grpSpPr>
        <p:cxnSp>
          <p:nvCxnSpPr>
            <p:cNvPr id="23" name="Connecteur droit avec flèche 22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3481387" y="1560078"/>
              <a:ext cx="986947" cy="6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1255317" y="5724428"/>
            <a:ext cx="6603067" cy="400110"/>
            <a:chOff x="1344240" y="2157102"/>
            <a:chExt cx="6423397" cy="959913"/>
          </a:xfrm>
        </p:grpSpPr>
        <p:cxnSp>
          <p:nvCxnSpPr>
            <p:cNvPr id="26" name="Connecteur droit avec flèche 25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2107964" y="2157102"/>
              <a:ext cx="1486673" cy="9599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SYN+ACK[...]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1200204" y="6077655"/>
            <a:ext cx="6564216" cy="400110"/>
            <a:chOff x="1347197" y="986448"/>
            <a:chExt cx="6423397" cy="664541"/>
          </a:xfrm>
        </p:grpSpPr>
        <p:cxnSp>
          <p:nvCxnSpPr>
            <p:cNvPr id="29" name="Connecteur droit avec flèche 28"/>
            <p:cNvCxnSpPr/>
            <p:nvPr/>
          </p:nvCxnSpPr>
          <p:spPr>
            <a:xfrm>
              <a:off x="1347197" y="1260521"/>
              <a:ext cx="6423397" cy="21733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3726178" y="986448"/>
              <a:ext cx="870772" cy="6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ACK[..]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8644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12"/>
    </mc:Choice>
    <mc:Fallback>
      <p:transition spd="slow" advTm="30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Address</a:t>
            </a:r>
            <a:r>
              <a:rPr lang="fr-FR" dirty="0"/>
              <a:t> </a:t>
            </a:r>
            <a:r>
              <a:rPr lang="fr-FR" dirty="0" err="1"/>
              <a:t>dynamics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Basic solution : mobile client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749" y="3724406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920263" y="4292599"/>
            <a:ext cx="12237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IP=</a:t>
            </a:r>
            <a:r>
              <a:rPr lang="fr-FR" sz="2000" dirty="0">
                <a:solidFill>
                  <a:srgbClr val="0000FF"/>
                </a:solidFill>
              </a:rPr>
              <a:t>2.3.4.5</a:t>
            </a:r>
          </a:p>
        </p:txBody>
      </p:sp>
      <p:pic>
        <p:nvPicPr>
          <p:cNvPr id="7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7" y="3529067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r 7"/>
          <p:cNvGrpSpPr/>
          <p:nvPr/>
        </p:nvGrpSpPr>
        <p:grpSpPr>
          <a:xfrm>
            <a:off x="1192220" y="2700000"/>
            <a:ext cx="6423397" cy="406858"/>
            <a:chOff x="1344240" y="2157102"/>
            <a:chExt cx="6423397" cy="406858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2107964" y="2157102"/>
              <a:ext cx="1612716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SYN+ACK, 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1195395" y="3010250"/>
            <a:ext cx="6423397" cy="448172"/>
            <a:chOff x="1347415" y="2467352"/>
            <a:chExt cx="6423397" cy="448172"/>
          </a:xfrm>
        </p:grpSpPr>
        <p:cxnSp>
          <p:nvCxnSpPr>
            <p:cNvPr id="12" name="Connecteur droit avec flèche 11"/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4811831" y="2467352"/>
              <a:ext cx="95460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" name="Grouper 13"/>
          <p:cNvGrpSpPr/>
          <p:nvPr/>
        </p:nvGrpSpPr>
        <p:grpSpPr>
          <a:xfrm>
            <a:off x="1197182" y="2077834"/>
            <a:ext cx="6423397" cy="426186"/>
            <a:chOff x="1344240" y="1560078"/>
            <a:chExt cx="6423397" cy="426186"/>
          </a:xfrm>
        </p:grpSpPr>
        <p:cxnSp>
          <p:nvCxnSpPr>
            <p:cNvPr id="15" name="Connecteur droit avec flèche 14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3481387" y="1560078"/>
              <a:ext cx="106656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 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146888" y="4691127"/>
            <a:ext cx="12237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IP=1.2.3.4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83832" y="5100567"/>
            <a:ext cx="123623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IP=</a:t>
            </a:r>
            <a:r>
              <a:rPr lang="fr-FR" sz="2000" b="1" dirty="0">
                <a:solidFill>
                  <a:srgbClr val="008000"/>
                </a:solidFill>
              </a:rPr>
              <a:t>4.5.6.7</a:t>
            </a:r>
          </a:p>
        </p:txBody>
      </p:sp>
      <p:grpSp>
        <p:nvGrpSpPr>
          <p:cNvPr id="24" name="Grouper 23"/>
          <p:cNvGrpSpPr/>
          <p:nvPr/>
        </p:nvGrpSpPr>
        <p:grpSpPr>
          <a:xfrm>
            <a:off x="1329118" y="3866413"/>
            <a:ext cx="6031304" cy="426186"/>
            <a:chOff x="1344240" y="1560078"/>
            <a:chExt cx="6423397" cy="426186"/>
          </a:xfrm>
        </p:grpSpPr>
        <p:cxnSp>
          <p:nvCxnSpPr>
            <p:cNvPr id="25" name="Connecteur droit avec flèche 24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3481387" y="1560078"/>
              <a:ext cx="2459263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ADD_ADDR [</a:t>
              </a:r>
              <a:r>
                <a:rPr lang="fr-FR" sz="2000" b="1" dirty="0">
                  <a:solidFill>
                    <a:srgbClr val="008000"/>
                  </a:solidFill>
                </a:rPr>
                <a:t>4.5.6.7</a:t>
              </a:r>
              <a:r>
                <a:rPr lang="fr-FR" sz="2000" dirty="0"/>
                <a:t>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7" name="Grouper 26"/>
          <p:cNvGrpSpPr/>
          <p:nvPr/>
        </p:nvGrpSpPr>
        <p:grpSpPr>
          <a:xfrm>
            <a:off x="1259061" y="4492654"/>
            <a:ext cx="6564216" cy="400110"/>
            <a:chOff x="1344240" y="1560078"/>
            <a:chExt cx="6423397" cy="664541"/>
          </a:xfrm>
        </p:grpSpPr>
        <p:cxnSp>
          <p:nvCxnSpPr>
            <p:cNvPr id="28" name="Connecteur droit avec flèche 27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3481387" y="1560078"/>
              <a:ext cx="986947" cy="6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1317196" y="4947394"/>
            <a:ext cx="6603067" cy="400110"/>
            <a:chOff x="1344240" y="2157102"/>
            <a:chExt cx="6423397" cy="959913"/>
          </a:xfrm>
        </p:grpSpPr>
        <p:cxnSp>
          <p:nvCxnSpPr>
            <p:cNvPr id="31" name="Connecteur droit avec flèche 30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2107964" y="2157102"/>
              <a:ext cx="1709102" cy="9599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SYN+ACK[...]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3" name="Grouper 32"/>
          <p:cNvGrpSpPr/>
          <p:nvPr/>
        </p:nvGrpSpPr>
        <p:grpSpPr>
          <a:xfrm>
            <a:off x="1262083" y="5300621"/>
            <a:ext cx="6564216" cy="400110"/>
            <a:chOff x="1347197" y="986448"/>
            <a:chExt cx="6423397" cy="664541"/>
          </a:xfrm>
        </p:grpSpPr>
        <p:cxnSp>
          <p:nvCxnSpPr>
            <p:cNvPr id="34" name="Connecteur droit avec flèche 33"/>
            <p:cNvCxnSpPr/>
            <p:nvPr/>
          </p:nvCxnSpPr>
          <p:spPr>
            <a:xfrm>
              <a:off x="1347197" y="1260521"/>
              <a:ext cx="6423397" cy="21733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3726178" y="986448"/>
              <a:ext cx="870772" cy="6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ACK[..]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6" name="Grouper 35"/>
          <p:cNvGrpSpPr/>
          <p:nvPr/>
        </p:nvGrpSpPr>
        <p:grpSpPr>
          <a:xfrm>
            <a:off x="1262083" y="5842363"/>
            <a:ext cx="6564216" cy="400110"/>
            <a:chOff x="1347197" y="986448"/>
            <a:chExt cx="6423397" cy="664541"/>
          </a:xfrm>
        </p:grpSpPr>
        <p:cxnSp>
          <p:nvCxnSpPr>
            <p:cNvPr id="37" name="Connecteur droit avec flèche 36"/>
            <p:cNvCxnSpPr/>
            <p:nvPr/>
          </p:nvCxnSpPr>
          <p:spPr>
            <a:xfrm>
              <a:off x="1347197" y="1260521"/>
              <a:ext cx="6423397" cy="21733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3726178" y="986448"/>
              <a:ext cx="2653356" cy="6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REMOVE_ADDR[1.2.3.4]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17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34"/>
    </mc:Choice>
    <mc:Fallback>
      <p:transition spd="slow" advTm="54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Address</a:t>
            </a:r>
            <a:r>
              <a:rPr lang="fr-FR" dirty="0"/>
              <a:t> </a:t>
            </a:r>
            <a:r>
              <a:rPr lang="fr-FR" dirty="0" err="1"/>
              <a:t>dynamics</a:t>
            </a:r>
            <a:br>
              <a:rPr lang="fr-FR" dirty="0"/>
            </a:br>
            <a:r>
              <a:rPr lang="fr-FR" dirty="0"/>
              <a:t>in </a:t>
            </a:r>
            <a:r>
              <a:rPr lang="fr-FR" dirty="0" err="1"/>
              <a:t>today's</a:t>
            </a:r>
            <a:r>
              <a:rPr lang="fr-FR" dirty="0"/>
              <a:t> Internet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749" y="3724406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920263" y="4292599"/>
            <a:ext cx="12237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IP=</a:t>
            </a:r>
            <a:r>
              <a:rPr lang="fr-FR" sz="2000" dirty="0">
                <a:solidFill>
                  <a:srgbClr val="0000FF"/>
                </a:solidFill>
              </a:rPr>
              <a:t>2.3.4.5</a:t>
            </a:r>
          </a:p>
        </p:txBody>
      </p:sp>
      <p:pic>
        <p:nvPicPr>
          <p:cNvPr id="7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7" y="3529067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r 7"/>
          <p:cNvGrpSpPr/>
          <p:nvPr/>
        </p:nvGrpSpPr>
        <p:grpSpPr>
          <a:xfrm>
            <a:off x="1192220" y="2700000"/>
            <a:ext cx="6423397" cy="406858"/>
            <a:chOff x="1344240" y="2157102"/>
            <a:chExt cx="6423397" cy="406858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2107964" y="2157102"/>
              <a:ext cx="1612716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SYN+ACK, 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1195395" y="3010250"/>
            <a:ext cx="6423397" cy="448172"/>
            <a:chOff x="1347415" y="2467352"/>
            <a:chExt cx="6423397" cy="448172"/>
          </a:xfrm>
        </p:grpSpPr>
        <p:cxnSp>
          <p:nvCxnSpPr>
            <p:cNvPr id="12" name="Connecteur droit avec flèche 11"/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4811831" y="2467352"/>
              <a:ext cx="95460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" name="Grouper 13"/>
          <p:cNvGrpSpPr/>
          <p:nvPr/>
        </p:nvGrpSpPr>
        <p:grpSpPr>
          <a:xfrm>
            <a:off x="1197182" y="2077834"/>
            <a:ext cx="6423397" cy="426186"/>
            <a:chOff x="1344240" y="1560078"/>
            <a:chExt cx="6423397" cy="426186"/>
          </a:xfrm>
        </p:grpSpPr>
        <p:cxnSp>
          <p:nvCxnSpPr>
            <p:cNvPr id="15" name="Connecteur droit avec flèche 14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3481387" y="1560078"/>
              <a:ext cx="106656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 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146888" y="4691127"/>
            <a:ext cx="12237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IP=1.2.3.4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83832" y="5100567"/>
            <a:ext cx="13537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IP=</a:t>
            </a:r>
            <a:r>
              <a:rPr lang="fr-FR" sz="2000" dirty="0">
                <a:solidFill>
                  <a:srgbClr val="FF0000"/>
                </a:solidFill>
              </a:rPr>
              <a:t>10.0.0.2</a:t>
            </a:r>
          </a:p>
        </p:txBody>
      </p:sp>
      <p:grpSp>
        <p:nvGrpSpPr>
          <p:cNvPr id="24" name="Grouper 23"/>
          <p:cNvGrpSpPr/>
          <p:nvPr/>
        </p:nvGrpSpPr>
        <p:grpSpPr>
          <a:xfrm>
            <a:off x="1329119" y="3743123"/>
            <a:ext cx="2505399" cy="549476"/>
            <a:chOff x="1344240" y="1436788"/>
            <a:chExt cx="6807315" cy="549476"/>
          </a:xfrm>
        </p:grpSpPr>
        <p:cxnSp>
          <p:nvCxnSpPr>
            <p:cNvPr id="25" name="Connecteur droit avec flèche 24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1524272" y="1436788"/>
              <a:ext cx="6627283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ADD_ADDR [</a:t>
              </a:r>
              <a:r>
                <a:rPr lang="fr-FR" sz="2000" dirty="0">
                  <a:solidFill>
                    <a:srgbClr val="FF0000"/>
                  </a:solidFill>
                </a:rPr>
                <a:t>10.0.0.2</a:t>
              </a:r>
              <a:r>
                <a:rPr lang="fr-FR" sz="2000" dirty="0"/>
                <a:t>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3144069" y="4886456"/>
            <a:ext cx="4243885" cy="400110"/>
            <a:chOff x="1344240" y="2084003"/>
            <a:chExt cx="6423397" cy="959913"/>
          </a:xfrm>
        </p:grpSpPr>
        <p:cxnSp>
          <p:nvCxnSpPr>
            <p:cNvPr id="31" name="Connecteur droit avec flèche 30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3931087" y="2084003"/>
              <a:ext cx="1612053" cy="9599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SYN 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pic>
        <p:nvPicPr>
          <p:cNvPr id="39" name="Espace réservé du contenu 4" descr="mbo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7" b="-3087"/>
          <a:stretch>
            <a:fillRect/>
          </a:stretch>
        </p:blipFill>
        <p:spPr>
          <a:xfrm>
            <a:off x="3644529" y="3782980"/>
            <a:ext cx="1238026" cy="779254"/>
          </a:xfrm>
          <a:prstGeom prst="rect">
            <a:avLst/>
          </a:prstGeom>
        </p:spPr>
      </p:pic>
      <p:grpSp>
        <p:nvGrpSpPr>
          <p:cNvPr id="40" name="Grouper 39"/>
          <p:cNvGrpSpPr/>
          <p:nvPr/>
        </p:nvGrpSpPr>
        <p:grpSpPr>
          <a:xfrm>
            <a:off x="4882555" y="3899007"/>
            <a:ext cx="2505399" cy="549476"/>
            <a:chOff x="1344240" y="1436788"/>
            <a:chExt cx="6807315" cy="549476"/>
          </a:xfrm>
        </p:grpSpPr>
        <p:cxnSp>
          <p:nvCxnSpPr>
            <p:cNvPr id="41" name="Connecteur droit avec flèche 40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1524272" y="1436788"/>
              <a:ext cx="6627283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ADD_ADDR [</a:t>
              </a:r>
              <a:r>
                <a:rPr lang="fr-FR" sz="2000" dirty="0">
                  <a:solidFill>
                    <a:srgbClr val="FF0000"/>
                  </a:solidFill>
                </a:rPr>
                <a:t>10.0.0.2</a:t>
              </a:r>
              <a:r>
                <a:rPr lang="fr-FR" sz="2000" dirty="0"/>
                <a:t>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638514" y="4692709"/>
            <a:ext cx="50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BE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D48AD-688D-364E-AFBD-DE81B4A8FE81}"/>
              </a:ext>
            </a:extLst>
          </p:cNvPr>
          <p:cNvSpPr txBox="1"/>
          <p:nvPr/>
        </p:nvSpPr>
        <p:spPr>
          <a:xfrm>
            <a:off x="3794619" y="4188862"/>
            <a:ext cx="57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/>
              <a:t>NAT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79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97"/>
    </mc:Choice>
    <mc:Fallback>
      <p:transition spd="slow" advTm="22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Address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NATs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Solution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address</a:t>
            </a:r>
            <a:r>
              <a:rPr lang="fr-FR" dirty="0"/>
              <a:t> has one identifier</a:t>
            </a:r>
          </a:p>
          <a:p>
            <a:pPr lvl="2"/>
            <a:r>
              <a:rPr lang="fr-FR" dirty="0" err="1"/>
              <a:t>Subflow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established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id=0 </a:t>
            </a:r>
            <a:r>
              <a:rPr lang="fr-FR" dirty="0" err="1"/>
              <a:t>addresses</a:t>
            </a:r>
            <a:endParaRPr lang="fr-FR" dirty="0"/>
          </a:p>
          <a:p>
            <a:pPr lvl="1"/>
            <a:r>
              <a:rPr lang="fr-FR" dirty="0" err="1"/>
              <a:t>Each</a:t>
            </a:r>
            <a:r>
              <a:rPr lang="fr-FR" dirty="0"/>
              <a:t> host </a:t>
            </a:r>
            <a:r>
              <a:rPr lang="fr-FR" dirty="0" err="1"/>
              <a:t>maintains</a:t>
            </a:r>
            <a:r>
              <a:rPr lang="fr-FR" dirty="0"/>
              <a:t> a </a:t>
            </a:r>
            <a:r>
              <a:rPr lang="fr-FR" dirty="0" err="1"/>
              <a:t>list</a:t>
            </a:r>
            <a:r>
              <a:rPr lang="fr-FR" dirty="0"/>
              <a:t> of &lt;</a:t>
            </a:r>
            <a:r>
              <a:rPr lang="fr-FR" dirty="0" err="1"/>
              <a:t>address,id</a:t>
            </a:r>
            <a:r>
              <a:rPr lang="fr-FR" dirty="0"/>
              <a:t>&gt; pairs of the </a:t>
            </a:r>
            <a:r>
              <a:rPr lang="fr-FR" dirty="0" err="1"/>
              <a:t>addresses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to an MPTCP </a:t>
            </a:r>
            <a:r>
              <a:rPr lang="fr-FR" dirty="0" err="1"/>
              <a:t>endpoint</a:t>
            </a:r>
            <a:endParaRPr lang="fr-FR" dirty="0"/>
          </a:p>
          <a:p>
            <a:pPr lvl="1"/>
            <a:r>
              <a:rPr lang="fr-FR" dirty="0"/>
              <a:t>MPTCP options </a:t>
            </a:r>
            <a:r>
              <a:rPr lang="fr-FR" dirty="0" err="1"/>
              <a:t>refer</a:t>
            </a:r>
            <a:r>
              <a:rPr lang="fr-FR" dirty="0"/>
              <a:t> to the </a:t>
            </a:r>
            <a:r>
              <a:rPr lang="fr-FR" dirty="0" err="1"/>
              <a:t>address</a:t>
            </a:r>
            <a:r>
              <a:rPr lang="fr-FR" dirty="0"/>
              <a:t> identifier </a:t>
            </a:r>
          </a:p>
          <a:p>
            <a:pPr lvl="2"/>
            <a:r>
              <a:rPr lang="fr-FR" dirty="0"/>
              <a:t>ADD_ADDR </a:t>
            </a:r>
            <a:r>
              <a:rPr lang="fr-FR" dirty="0" err="1"/>
              <a:t>contains</a:t>
            </a:r>
            <a:r>
              <a:rPr lang="fr-FR" dirty="0"/>
              <a:t>  &lt;</a:t>
            </a:r>
            <a:r>
              <a:rPr lang="fr-FR" dirty="0" err="1"/>
              <a:t>address,id</a:t>
            </a:r>
            <a:r>
              <a:rPr lang="fr-FR" dirty="0"/>
              <a:t>&gt; </a:t>
            </a:r>
          </a:p>
          <a:p>
            <a:pPr lvl="2"/>
            <a:r>
              <a:rPr lang="fr-FR" dirty="0"/>
              <a:t>REMOVE_ADDR </a:t>
            </a:r>
            <a:r>
              <a:rPr lang="fr-FR" dirty="0" err="1"/>
              <a:t>contains</a:t>
            </a:r>
            <a:r>
              <a:rPr lang="fr-FR" dirty="0"/>
              <a:t> &lt;id&gt; </a:t>
            </a:r>
          </a:p>
        </p:txBody>
      </p:sp>
    </p:spTree>
    <p:extLst>
      <p:ext uri="{BB962C8B-B14F-4D97-AF65-F5344CB8AC3E}">
        <p14:creationId xmlns:p14="http://schemas.microsoft.com/office/powerpoint/2010/main" val="15910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55"/>
    </mc:Choice>
    <mc:Fallback>
      <p:transition spd="slow" advTm="25855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Address</a:t>
            </a:r>
            <a:r>
              <a:rPr lang="fr-FR" dirty="0"/>
              <a:t> </a:t>
            </a:r>
            <a:r>
              <a:rPr lang="fr-FR" dirty="0" err="1"/>
              <a:t>dynamics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749" y="3724406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920263" y="4292599"/>
            <a:ext cx="12237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IP=</a:t>
            </a:r>
            <a:r>
              <a:rPr lang="fr-FR" sz="2000" dirty="0">
                <a:solidFill>
                  <a:srgbClr val="0000FF"/>
                </a:solidFill>
              </a:rPr>
              <a:t>2.3.4.5</a:t>
            </a:r>
          </a:p>
        </p:txBody>
      </p:sp>
      <p:pic>
        <p:nvPicPr>
          <p:cNvPr id="7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7" y="3529067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r 7"/>
          <p:cNvGrpSpPr/>
          <p:nvPr/>
        </p:nvGrpSpPr>
        <p:grpSpPr>
          <a:xfrm>
            <a:off x="1192220" y="2700000"/>
            <a:ext cx="6423397" cy="406858"/>
            <a:chOff x="1344240" y="2157102"/>
            <a:chExt cx="6423397" cy="406858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2107964" y="2157102"/>
              <a:ext cx="1612716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SYN+ACK, 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1195395" y="3010250"/>
            <a:ext cx="6423397" cy="448172"/>
            <a:chOff x="1347415" y="2467352"/>
            <a:chExt cx="6423397" cy="448172"/>
          </a:xfrm>
        </p:grpSpPr>
        <p:cxnSp>
          <p:nvCxnSpPr>
            <p:cNvPr id="12" name="Connecteur droit avec flèche 11"/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4811831" y="2467352"/>
              <a:ext cx="95460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" name="Grouper 13"/>
          <p:cNvGrpSpPr/>
          <p:nvPr/>
        </p:nvGrpSpPr>
        <p:grpSpPr>
          <a:xfrm>
            <a:off x="1197182" y="2077834"/>
            <a:ext cx="6423397" cy="426186"/>
            <a:chOff x="1344240" y="1560078"/>
            <a:chExt cx="6423397" cy="426186"/>
          </a:xfrm>
        </p:grpSpPr>
        <p:cxnSp>
          <p:nvCxnSpPr>
            <p:cNvPr id="15" name="Connecteur droit avec flèche 14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3481387" y="1560078"/>
              <a:ext cx="106656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 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146888" y="4691127"/>
            <a:ext cx="12237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IP=1.2.3.4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83832" y="5100567"/>
            <a:ext cx="12237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IP=</a:t>
            </a:r>
            <a:r>
              <a:rPr lang="fr-FR" sz="2000" dirty="0">
                <a:solidFill>
                  <a:srgbClr val="FF0000"/>
                </a:solidFill>
              </a:rPr>
              <a:t>4.5.6.7</a:t>
            </a:r>
          </a:p>
        </p:txBody>
      </p:sp>
      <p:grpSp>
        <p:nvGrpSpPr>
          <p:cNvPr id="24" name="Grouper 23"/>
          <p:cNvGrpSpPr/>
          <p:nvPr/>
        </p:nvGrpSpPr>
        <p:grpSpPr>
          <a:xfrm>
            <a:off x="1329118" y="3866413"/>
            <a:ext cx="6031304" cy="426186"/>
            <a:chOff x="1344240" y="1560078"/>
            <a:chExt cx="6423397" cy="426186"/>
          </a:xfrm>
        </p:grpSpPr>
        <p:cxnSp>
          <p:nvCxnSpPr>
            <p:cNvPr id="25" name="Connecteur droit avec flèche 24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3481387" y="1560078"/>
              <a:ext cx="300810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ADD_ADDR [</a:t>
              </a:r>
              <a:r>
                <a:rPr lang="fr-FR" sz="2000" dirty="0">
                  <a:solidFill>
                    <a:srgbClr val="FF0000"/>
                  </a:solidFill>
                </a:rPr>
                <a:t>4.5.6.7,id=1</a:t>
              </a:r>
              <a:r>
                <a:rPr lang="fr-FR" sz="2000" dirty="0"/>
                <a:t>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7" name="Grouper 26"/>
          <p:cNvGrpSpPr/>
          <p:nvPr/>
        </p:nvGrpSpPr>
        <p:grpSpPr>
          <a:xfrm>
            <a:off x="1259061" y="4492654"/>
            <a:ext cx="6564216" cy="400110"/>
            <a:chOff x="1344240" y="1560078"/>
            <a:chExt cx="6423397" cy="664541"/>
          </a:xfrm>
        </p:grpSpPr>
        <p:cxnSp>
          <p:nvCxnSpPr>
            <p:cNvPr id="28" name="Connecteur droit avec flèche 27"/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3481387" y="1560078"/>
              <a:ext cx="1428611" cy="6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SYN,[id=1...]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1317196" y="4947394"/>
            <a:ext cx="6603067" cy="400110"/>
            <a:chOff x="1344240" y="2157102"/>
            <a:chExt cx="6423397" cy="959913"/>
          </a:xfrm>
        </p:grpSpPr>
        <p:cxnSp>
          <p:nvCxnSpPr>
            <p:cNvPr id="31" name="Connecteur droit avec flèche 30"/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2107964" y="2157102"/>
              <a:ext cx="1709102" cy="9599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SYN+ACK[...]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3" name="Grouper 32"/>
          <p:cNvGrpSpPr/>
          <p:nvPr/>
        </p:nvGrpSpPr>
        <p:grpSpPr>
          <a:xfrm>
            <a:off x="1262083" y="5300621"/>
            <a:ext cx="6564216" cy="400110"/>
            <a:chOff x="1347197" y="986448"/>
            <a:chExt cx="6423397" cy="664541"/>
          </a:xfrm>
        </p:grpSpPr>
        <p:cxnSp>
          <p:nvCxnSpPr>
            <p:cNvPr id="34" name="Connecteur droit avec flèche 33"/>
            <p:cNvCxnSpPr/>
            <p:nvPr/>
          </p:nvCxnSpPr>
          <p:spPr>
            <a:xfrm>
              <a:off x="1347197" y="1260521"/>
              <a:ext cx="6423397" cy="21733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3726178" y="986448"/>
              <a:ext cx="870772" cy="6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ACK[..]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6" name="Grouper 35"/>
          <p:cNvGrpSpPr/>
          <p:nvPr/>
        </p:nvGrpSpPr>
        <p:grpSpPr>
          <a:xfrm>
            <a:off x="1262083" y="5842363"/>
            <a:ext cx="6564216" cy="400110"/>
            <a:chOff x="1347197" y="986448"/>
            <a:chExt cx="6423397" cy="664541"/>
          </a:xfrm>
        </p:grpSpPr>
        <p:cxnSp>
          <p:nvCxnSpPr>
            <p:cNvPr id="37" name="Connecteur droit avec flèche 36"/>
            <p:cNvCxnSpPr/>
            <p:nvPr/>
          </p:nvCxnSpPr>
          <p:spPr>
            <a:xfrm>
              <a:off x="1347197" y="1260521"/>
              <a:ext cx="6423397" cy="21733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3726178" y="986448"/>
              <a:ext cx="2396127" cy="6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REMOVE_ADDR[</a:t>
              </a:r>
              <a:r>
                <a:rPr lang="fr-FR" sz="2000" dirty="0">
                  <a:solidFill>
                    <a:srgbClr val="FF0000"/>
                  </a:solidFill>
                </a:rPr>
                <a:t>id=0</a:t>
              </a:r>
              <a:r>
                <a:rPr lang="fr-FR" sz="2000" dirty="0"/>
                <a:t>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084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87"/>
    </mc:Choice>
    <mc:Fallback>
      <p:transition spd="slow" advTm="4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6C09D-7F29-794C-8FA7-596044BB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The Multipath TCP Path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FAB7F-A840-D540-83F3-433026E9E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dirty="0"/>
              <a:t>Leverages the information about</a:t>
            </a:r>
          </a:p>
          <a:p>
            <a:pPr lvl="1"/>
            <a:r>
              <a:rPr lang="en-GB" dirty="0"/>
              <a:t>Local IP addresses and interface state</a:t>
            </a:r>
          </a:p>
          <a:p>
            <a:pPr lvl="1"/>
            <a:r>
              <a:rPr lang="en-GB" dirty="0"/>
              <a:t>Remote IP addresses</a:t>
            </a:r>
          </a:p>
          <a:p>
            <a:r>
              <a:rPr lang="en-GB" dirty="0"/>
              <a:t>Decides to create and terminate </a:t>
            </a:r>
            <a:r>
              <a:rPr lang="en-GB" dirty="0" err="1"/>
              <a:t>subflows</a:t>
            </a:r>
            <a:endParaRPr lang="en-GB" dirty="0"/>
          </a:p>
          <a:p>
            <a:r>
              <a:rPr lang="en-GB" dirty="0"/>
              <a:t>Sample path managers</a:t>
            </a:r>
          </a:p>
          <a:p>
            <a:pPr lvl="1"/>
            <a:r>
              <a:rPr lang="en-GB" dirty="0"/>
              <a:t>Full mesh : one </a:t>
            </a:r>
            <a:r>
              <a:rPr lang="en-GB" dirty="0" err="1"/>
              <a:t>subflow</a:t>
            </a:r>
            <a:r>
              <a:rPr lang="en-GB" dirty="0"/>
              <a:t> between each pair </a:t>
            </a:r>
            <a:r>
              <a:rPr lang="en-GB" dirty="0" err="1"/>
              <a:t>addr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Ndiffports</a:t>
            </a:r>
            <a:r>
              <a:rPr lang="en-GB" dirty="0"/>
              <a:t>: for single-homed hosts, n parallel flows</a:t>
            </a:r>
          </a:p>
          <a:p>
            <a:pPr lvl="1"/>
            <a:r>
              <a:rPr lang="en-GB" dirty="0"/>
              <a:t>Use case specific path managers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3318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23"/>
    </mc:Choice>
    <mc:Fallback>
      <p:transition spd="slow" advTm="50123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FFC01-032A-6A47-B8EE-5BD61117B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74638"/>
            <a:ext cx="8496300" cy="1143000"/>
          </a:xfrm>
        </p:spPr>
        <p:txBody>
          <a:bodyPr/>
          <a:lstStyle/>
          <a:p>
            <a:r>
              <a:rPr lang="en-BE" dirty="0"/>
              <a:t>Multipath TCP aware load-balancers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AD0ED73-7445-7843-8978-21579819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670" y="3002125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64B5325-2224-9C4A-B5B7-D66A9F86A808}"/>
              </a:ext>
            </a:extLst>
          </p:cNvPr>
          <p:cNvSpPr txBox="1"/>
          <p:nvPr/>
        </p:nvSpPr>
        <p:spPr>
          <a:xfrm>
            <a:off x="4675366" y="3730580"/>
            <a:ext cx="12237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IP=</a:t>
            </a:r>
            <a:r>
              <a:rPr lang="fr-FR" sz="2000" dirty="0">
                <a:solidFill>
                  <a:srgbClr val="0000FF"/>
                </a:solidFill>
              </a:rPr>
              <a:t>2.3.4.5</a:t>
            </a:r>
          </a:p>
        </p:txBody>
      </p:sp>
      <p:pic>
        <p:nvPicPr>
          <p:cNvPr id="6" name="Picture 34">
            <a:extLst>
              <a:ext uri="{FF2B5EF4-FFF2-40B4-BE49-F238E27FC236}">
                <a16:creationId xmlns:a16="http://schemas.microsoft.com/office/drawing/2014/main" id="{82E60C31-231B-E84B-901E-94970F393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89" y="2768575"/>
            <a:ext cx="887040" cy="116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21">
            <a:extLst>
              <a:ext uri="{FF2B5EF4-FFF2-40B4-BE49-F238E27FC236}">
                <a16:creationId xmlns:a16="http://schemas.microsoft.com/office/drawing/2014/main" id="{9E2E5CF0-46EB-2A49-A7B1-9B14701E8F0D}"/>
              </a:ext>
            </a:extLst>
          </p:cNvPr>
          <p:cNvSpPr txBox="1"/>
          <p:nvPr/>
        </p:nvSpPr>
        <p:spPr>
          <a:xfrm>
            <a:off x="190500" y="3930635"/>
            <a:ext cx="12237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IP=1.2.3.4</a:t>
            </a:r>
          </a:p>
        </p:txBody>
      </p:sp>
      <p:pic>
        <p:nvPicPr>
          <p:cNvPr id="8" name="Image 28" descr="Une image contenant assis, intérieur, table, moniteur&#10;&#10;Description générée avec un niveau de confiance très élevé">
            <a:extLst>
              <a:ext uri="{FF2B5EF4-FFF2-40B4-BE49-F238E27FC236}">
                <a16:creationId xmlns:a16="http://schemas.microsoft.com/office/drawing/2014/main" id="{08721A2F-CDA1-A64C-86E4-494B106E0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038" y="3189269"/>
            <a:ext cx="628395" cy="628395"/>
          </a:xfrm>
          <a:prstGeom prst="rect">
            <a:avLst/>
          </a:prstGeom>
        </p:spPr>
      </p:pic>
      <p:grpSp>
        <p:nvGrpSpPr>
          <p:cNvPr id="9" name="Grouper 7">
            <a:extLst>
              <a:ext uri="{FF2B5EF4-FFF2-40B4-BE49-F238E27FC236}">
                <a16:creationId xmlns:a16="http://schemas.microsoft.com/office/drawing/2014/main" id="{E234597E-B142-F642-AD34-ACE328DD5201}"/>
              </a:ext>
            </a:extLst>
          </p:cNvPr>
          <p:cNvGrpSpPr/>
          <p:nvPr/>
        </p:nvGrpSpPr>
        <p:grpSpPr>
          <a:xfrm>
            <a:off x="1142296" y="2155145"/>
            <a:ext cx="6251411" cy="406858"/>
            <a:chOff x="1344240" y="2157102"/>
            <a:chExt cx="6423397" cy="406858"/>
          </a:xfrm>
        </p:grpSpPr>
        <p:cxnSp>
          <p:nvCxnSpPr>
            <p:cNvPr id="10" name="Connecteur droit avec flèche 8">
              <a:extLst>
                <a:ext uri="{FF2B5EF4-FFF2-40B4-BE49-F238E27FC236}">
                  <a16:creationId xmlns:a16="http://schemas.microsoft.com/office/drawing/2014/main" id="{CD4DE4BE-BFFA-0841-AF6F-8038736E7958}"/>
                </a:ext>
              </a:extLst>
            </p:cNvPr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9">
              <a:extLst>
                <a:ext uri="{FF2B5EF4-FFF2-40B4-BE49-F238E27FC236}">
                  <a16:creationId xmlns:a16="http://schemas.microsoft.com/office/drawing/2014/main" id="{014C9B38-1D00-FA48-90A8-51521312C762}"/>
                </a:ext>
              </a:extLst>
            </p:cNvPr>
            <p:cNvSpPr txBox="1"/>
            <p:nvPr/>
          </p:nvSpPr>
          <p:spPr>
            <a:xfrm>
              <a:off x="2107964" y="2157102"/>
              <a:ext cx="262462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SYN+ACK, MPC[C=1,...]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2" name="Grouper 10">
            <a:extLst>
              <a:ext uri="{FF2B5EF4-FFF2-40B4-BE49-F238E27FC236}">
                <a16:creationId xmlns:a16="http://schemas.microsoft.com/office/drawing/2014/main" id="{7DE894A7-29B3-AD4E-9578-FE1011611269}"/>
              </a:ext>
            </a:extLst>
          </p:cNvPr>
          <p:cNvGrpSpPr/>
          <p:nvPr/>
        </p:nvGrpSpPr>
        <p:grpSpPr>
          <a:xfrm>
            <a:off x="1221679" y="2503941"/>
            <a:ext cx="3751360" cy="448172"/>
            <a:chOff x="1347415" y="2467352"/>
            <a:chExt cx="6423397" cy="448172"/>
          </a:xfrm>
        </p:grpSpPr>
        <p:cxnSp>
          <p:nvCxnSpPr>
            <p:cNvPr id="13" name="Connecteur droit avec flèche 11">
              <a:extLst>
                <a:ext uri="{FF2B5EF4-FFF2-40B4-BE49-F238E27FC236}">
                  <a16:creationId xmlns:a16="http://schemas.microsoft.com/office/drawing/2014/main" id="{1758CAF0-871D-944E-83CE-41DFD0E3599A}"/>
                </a:ext>
              </a:extLst>
            </p:cNvPr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2">
              <a:extLst>
                <a:ext uri="{FF2B5EF4-FFF2-40B4-BE49-F238E27FC236}">
                  <a16:creationId xmlns:a16="http://schemas.microsoft.com/office/drawing/2014/main" id="{B750E207-711A-6047-9AE8-919DCA1D7874}"/>
                </a:ext>
              </a:extLst>
            </p:cNvPr>
            <p:cNvSpPr txBox="1"/>
            <p:nvPr/>
          </p:nvSpPr>
          <p:spPr>
            <a:xfrm>
              <a:off x="4811831" y="2467352"/>
              <a:ext cx="2563751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 MPC[...]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5" name="Grouper 13">
            <a:extLst>
              <a:ext uri="{FF2B5EF4-FFF2-40B4-BE49-F238E27FC236}">
                <a16:creationId xmlns:a16="http://schemas.microsoft.com/office/drawing/2014/main" id="{673C2D2A-B987-B541-AC57-55D3D62E4666}"/>
              </a:ext>
            </a:extLst>
          </p:cNvPr>
          <p:cNvGrpSpPr/>
          <p:nvPr/>
        </p:nvGrpSpPr>
        <p:grpSpPr>
          <a:xfrm>
            <a:off x="1240794" y="1317342"/>
            <a:ext cx="3462629" cy="426186"/>
            <a:chOff x="1344240" y="1560078"/>
            <a:chExt cx="6423397" cy="426186"/>
          </a:xfrm>
        </p:grpSpPr>
        <p:cxnSp>
          <p:nvCxnSpPr>
            <p:cNvPr id="16" name="Connecteur droit avec flèche 14">
              <a:extLst>
                <a:ext uri="{FF2B5EF4-FFF2-40B4-BE49-F238E27FC236}">
                  <a16:creationId xmlns:a16="http://schemas.microsoft.com/office/drawing/2014/main" id="{9EB5AD15-7A2F-354B-9BA7-A656586B7FEC}"/>
                </a:ext>
              </a:extLst>
            </p:cNvPr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5">
              <a:extLst>
                <a:ext uri="{FF2B5EF4-FFF2-40B4-BE49-F238E27FC236}">
                  <a16:creationId xmlns:a16="http://schemas.microsoft.com/office/drawing/2014/main" id="{290412AD-33FF-9444-B672-F285B59600DD}"/>
                </a:ext>
              </a:extLst>
            </p:cNvPr>
            <p:cNvSpPr txBox="1"/>
            <p:nvPr/>
          </p:nvSpPr>
          <p:spPr>
            <a:xfrm>
              <a:off x="3481386" y="1560078"/>
              <a:ext cx="222918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 MPC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8" name="Grouper 16">
            <a:extLst>
              <a:ext uri="{FF2B5EF4-FFF2-40B4-BE49-F238E27FC236}">
                <a16:creationId xmlns:a16="http://schemas.microsoft.com/office/drawing/2014/main" id="{40B94847-FB81-8344-83E4-D335A5467D9C}"/>
              </a:ext>
            </a:extLst>
          </p:cNvPr>
          <p:cNvGrpSpPr/>
          <p:nvPr/>
        </p:nvGrpSpPr>
        <p:grpSpPr>
          <a:xfrm>
            <a:off x="970310" y="4002386"/>
            <a:ext cx="6423397" cy="406858"/>
            <a:chOff x="1344240" y="2157102"/>
            <a:chExt cx="6423397" cy="406858"/>
          </a:xfrm>
        </p:grpSpPr>
        <p:cxnSp>
          <p:nvCxnSpPr>
            <p:cNvPr id="19" name="Connecteur droit avec flèche 17">
              <a:extLst>
                <a:ext uri="{FF2B5EF4-FFF2-40B4-BE49-F238E27FC236}">
                  <a16:creationId xmlns:a16="http://schemas.microsoft.com/office/drawing/2014/main" id="{3B23F8F7-D7E8-7743-8F79-BA8A59B305BC}"/>
                </a:ext>
              </a:extLst>
            </p:cNvPr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8">
              <a:extLst>
                <a:ext uri="{FF2B5EF4-FFF2-40B4-BE49-F238E27FC236}">
                  <a16:creationId xmlns:a16="http://schemas.microsoft.com/office/drawing/2014/main" id="{5CBCEE2C-70DB-494E-B49C-29CFA4463641}"/>
                </a:ext>
              </a:extLst>
            </p:cNvPr>
            <p:cNvSpPr txBox="1"/>
            <p:nvPr/>
          </p:nvSpPr>
          <p:spPr>
            <a:xfrm>
              <a:off x="2107964" y="2157102"/>
              <a:ext cx="2251162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ADD_ADDR[</a:t>
              </a:r>
              <a:r>
                <a:rPr lang="fr-FR" sz="2000" dirty="0">
                  <a:solidFill>
                    <a:srgbClr val="00B050"/>
                  </a:solidFill>
                </a:rPr>
                <a:t>3.4.5.6</a:t>
              </a:r>
              <a:r>
                <a:rPr lang="fr-FR" sz="2000" dirty="0"/>
                <a:t>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1" name="Grouper 21">
            <a:extLst>
              <a:ext uri="{FF2B5EF4-FFF2-40B4-BE49-F238E27FC236}">
                <a16:creationId xmlns:a16="http://schemas.microsoft.com/office/drawing/2014/main" id="{B36CEF07-D72F-3A4D-B48B-2C4E3A34FAEB}"/>
              </a:ext>
            </a:extLst>
          </p:cNvPr>
          <p:cNvGrpSpPr/>
          <p:nvPr/>
        </p:nvGrpSpPr>
        <p:grpSpPr>
          <a:xfrm>
            <a:off x="1081265" y="4609060"/>
            <a:ext cx="6564216" cy="400110"/>
            <a:chOff x="1344240" y="1560078"/>
            <a:chExt cx="6423397" cy="664541"/>
          </a:xfrm>
        </p:grpSpPr>
        <p:cxnSp>
          <p:nvCxnSpPr>
            <p:cNvPr id="22" name="Connecteur droit avec flèche 22">
              <a:extLst>
                <a:ext uri="{FF2B5EF4-FFF2-40B4-BE49-F238E27FC236}">
                  <a16:creationId xmlns:a16="http://schemas.microsoft.com/office/drawing/2014/main" id="{59650F47-A88B-BB47-AB93-FD120D2164AD}"/>
                </a:ext>
              </a:extLst>
            </p:cNvPr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3">
              <a:extLst>
                <a:ext uri="{FF2B5EF4-FFF2-40B4-BE49-F238E27FC236}">
                  <a16:creationId xmlns:a16="http://schemas.microsoft.com/office/drawing/2014/main" id="{B19469CD-8788-A044-BEA2-F6F793FEBD12}"/>
                </a:ext>
              </a:extLst>
            </p:cNvPr>
            <p:cNvSpPr txBox="1"/>
            <p:nvPr/>
          </p:nvSpPr>
          <p:spPr>
            <a:xfrm>
              <a:off x="3481387" y="1560078"/>
              <a:ext cx="986947" cy="6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4" name="Grouper 27">
            <a:extLst>
              <a:ext uri="{FF2B5EF4-FFF2-40B4-BE49-F238E27FC236}">
                <a16:creationId xmlns:a16="http://schemas.microsoft.com/office/drawing/2014/main" id="{2FE38164-826B-394A-A9A5-5D5684F84CA7}"/>
              </a:ext>
            </a:extLst>
          </p:cNvPr>
          <p:cNvGrpSpPr/>
          <p:nvPr/>
        </p:nvGrpSpPr>
        <p:grpSpPr>
          <a:xfrm>
            <a:off x="970310" y="5393434"/>
            <a:ext cx="6564216" cy="400110"/>
            <a:chOff x="1347197" y="986448"/>
            <a:chExt cx="6423397" cy="664541"/>
          </a:xfrm>
        </p:grpSpPr>
        <p:cxnSp>
          <p:nvCxnSpPr>
            <p:cNvPr id="25" name="Connecteur droit avec flèche 28">
              <a:extLst>
                <a:ext uri="{FF2B5EF4-FFF2-40B4-BE49-F238E27FC236}">
                  <a16:creationId xmlns:a16="http://schemas.microsoft.com/office/drawing/2014/main" id="{DF05D8E3-96DF-4446-811A-81F2C389A29A}"/>
                </a:ext>
              </a:extLst>
            </p:cNvPr>
            <p:cNvCxnSpPr/>
            <p:nvPr/>
          </p:nvCxnSpPr>
          <p:spPr>
            <a:xfrm>
              <a:off x="1347197" y="1260521"/>
              <a:ext cx="6423397" cy="21733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9">
              <a:extLst>
                <a:ext uri="{FF2B5EF4-FFF2-40B4-BE49-F238E27FC236}">
                  <a16:creationId xmlns:a16="http://schemas.microsoft.com/office/drawing/2014/main" id="{C814874F-D930-FA45-9E70-998F0131D3CC}"/>
                </a:ext>
              </a:extLst>
            </p:cNvPr>
            <p:cNvSpPr txBox="1"/>
            <p:nvPr/>
          </p:nvSpPr>
          <p:spPr>
            <a:xfrm>
              <a:off x="3726178" y="986448"/>
              <a:ext cx="870772" cy="6645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ACK[..]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sp>
        <p:nvSpPr>
          <p:cNvPr id="27" name="ZoneTexte 4">
            <a:extLst>
              <a:ext uri="{FF2B5EF4-FFF2-40B4-BE49-F238E27FC236}">
                <a16:creationId xmlns:a16="http://schemas.microsoft.com/office/drawing/2014/main" id="{2CD6122D-8D2F-F045-AE22-14DEEB8A4CAD}"/>
              </a:ext>
            </a:extLst>
          </p:cNvPr>
          <p:cNvSpPr txBox="1"/>
          <p:nvPr/>
        </p:nvSpPr>
        <p:spPr>
          <a:xfrm>
            <a:off x="6623785" y="3823970"/>
            <a:ext cx="122180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IP=</a:t>
            </a:r>
            <a:r>
              <a:rPr lang="fr-FR" sz="2000" dirty="0">
                <a:solidFill>
                  <a:srgbClr val="00B050"/>
                </a:solidFill>
              </a:rPr>
              <a:t>3.4.5.6</a:t>
            </a: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9F59560F-2FE4-7B46-9121-863BDAD8B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463" y="3002125"/>
            <a:ext cx="853660" cy="85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4">
            <a:extLst>
              <a:ext uri="{FF2B5EF4-FFF2-40B4-BE49-F238E27FC236}">
                <a16:creationId xmlns:a16="http://schemas.microsoft.com/office/drawing/2014/main" id="{61A5BAB6-BC2E-6341-B1E7-2F009F631ADC}"/>
              </a:ext>
            </a:extLst>
          </p:cNvPr>
          <p:cNvSpPr txBox="1"/>
          <p:nvPr/>
        </p:nvSpPr>
        <p:spPr>
          <a:xfrm>
            <a:off x="7777300" y="3835010"/>
            <a:ext cx="122180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IP=</a:t>
            </a:r>
            <a:r>
              <a:rPr lang="fr-FR" sz="2000" dirty="0">
                <a:solidFill>
                  <a:srgbClr val="FF0000"/>
                </a:solidFill>
              </a:rPr>
              <a:t>3.4.5.7</a:t>
            </a:r>
          </a:p>
        </p:txBody>
      </p:sp>
      <p:grpSp>
        <p:nvGrpSpPr>
          <p:cNvPr id="30" name="Grouper 13">
            <a:extLst>
              <a:ext uri="{FF2B5EF4-FFF2-40B4-BE49-F238E27FC236}">
                <a16:creationId xmlns:a16="http://schemas.microsoft.com/office/drawing/2014/main" id="{3F3EF538-804D-534C-91FA-002652C85BAF}"/>
              </a:ext>
            </a:extLst>
          </p:cNvPr>
          <p:cNvGrpSpPr/>
          <p:nvPr/>
        </p:nvGrpSpPr>
        <p:grpSpPr>
          <a:xfrm>
            <a:off x="5013735" y="1596570"/>
            <a:ext cx="2319678" cy="426186"/>
            <a:chOff x="1344240" y="1560078"/>
            <a:chExt cx="6423397" cy="426186"/>
          </a:xfrm>
        </p:grpSpPr>
        <p:cxnSp>
          <p:nvCxnSpPr>
            <p:cNvPr id="31" name="Connecteur droit avec flèche 14">
              <a:extLst>
                <a:ext uri="{FF2B5EF4-FFF2-40B4-BE49-F238E27FC236}">
                  <a16:creationId xmlns:a16="http://schemas.microsoft.com/office/drawing/2014/main" id="{F3F03BFE-15F1-CE46-9BA5-98308F63DC97}"/>
                </a:ext>
              </a:extLst>
            </p:cNvPr>
            <p:cNvCxnSpPr/>
            <p:nvPr/>
          </p:nvCxnSpPr>
          <p:spPr>
            <a:xfrm>
              <a:off x="1344240" y="176892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15">
              <a:extLst>
                <a:ext uri="{FF2B5EF4-FFF2-40B4-BE49-F238E27FC236}">
                  <a16:creationId xmlns:a16="http://schemas.microsoft.com/office/drawing/2014/main" id="{4758A0A4-F45F-7942-BD41-AFD75209CA56}"/>
                </a:ext>
              </a:extLst>
            </p:cNvPr>
            <p:cNvSpPr txBox="1"/>
            <p:nvPr/>
          </p:nvSpPr>
          <p:spPr>
            <a:xfrm>
              <a:off x="3481387" y="1560078"/>
              <a:ext cx="327017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SYN, MPC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3" name="Grouper 10">
            <a:extLst>
              <a:ext uri="{FF2B5EF4-FFF2-40B4-BE49-F238E27FC236}">
                <a16:creationId xmlns:a16="http://schemas.microsoft.com/office/drawing/2014/main" id="{88D7E00C-B0F5-9949-BE5C-DFB4516C42D9}"/>
              </a:ext>
            </a:extLst>
          </p:cNvPr>
          <p:cNvGrpSpPr/>
          <p:nvPr/>
        </p:nvGrpSpPr>
        <p:grpSpPr>
          <a:xfrm>
            <a:off x="5368820" y="2705653"/>
            <a:ext cx="1627490" cy="448172"/>
            <a:chOff x="1347415" y="2467352"/>
            <a:chExt cx="6423397" cy="448172"/>
          </a:xfrm>
        </p:grpSpPr>
        <p:cxnSp>
          <p:nvCxnSpPr>
            <p:cNvPr id="34" name="Connecteur droit avec flèche 11">
              <a:extLst>
                <a:ext uri="{FF2B5EF4-FFF2-40B4-BE49-F238E27FC236}">
                  <a16:creationId xmlns:a16="http://schemas.microsoft.com/office/drawing/2014/main" id="{4230AEB6-9B17-B44C-9972-C4825878602D}"/>
                </a:ext>
              </a:extLst>
            </p:cNvPr>
            <p:cNvCxnSpPr/>
            <p:nvPr/>
          </p:nvCxnSpPr>
          <p:spPr>
            <a:xfrm>
              <a:off x="1347415" y="2698185"/>
              <a:ext cx="6423397" cy="2173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12">
              <a:extLst>
                <a:ext uri="{FF2B5EF4-FFF2-40B4-BE49-F238E27FC236}">
                  <a16:creationId xmlns:a16="http://schemas.microsoft.com/office/drawing/2014/main" id="{302A8047-2DC8-D140-A98E-B207D20AFA9C}"/>
                </a:ext>
              </a:extLst>
            </p:cNvPr>
            <p:cNvSpPr txBox="1"/>
            <p:nvPr/>
          </p:nvSpPr>
          <p:spPr>
            <a:xfrm>
              <a:off x="4811831" y="2467352"/>
              <a:ext cx="95460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ACK[...]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6" name="Grouper 29">
            <a:extLst>
              <a:ext uri="{FF2B5EF4-FFF2-40B4-BE49-F238E27FC236}">
                <a16:creationId xmlns:a16="http://schemas.microsoft.com/office/drawing/2014/main" id="{767D6281-05EA-D242-A039-A769F5C74D30}"/>
              </a:ext>
            </a:extLst>
          </p:cNvPr>
          <p:cNvGrpSpPr/>
          <p:nvPr/>
        </p:nvGrpSpPr>
        <p:grpSpPr>
          <a:xfrm>
            <a:off x="970310" y="5049228"/>
            <a:ext cx="6603067" cy="400110"/>
            <a:chOff x="1344240" y="2157102"/>
            <a:chExt cx="6423397" cy="959913"/>
          </a:xfrm>
        </p:grpSpPr>
        <p:cxnSp>
          <p:nvCxnSpPr>
            <p:cNvPr id="37" name="Connecteur droit avec flèche 30">
              <a:extLst>
                <a:ext uri="{FF2B5EF4-FFF2-40B4-BE49-F238E27FC236}">
                  <a16:creationId xmlns:a16="http://schemas.microsoft.com/office/drawing/2014/main" id="{899C4501-BE74-7347-B418-83489497D321}"/>
                </a:ext>
              </a:extLst>
            </p:cNvPr>
            <p:cNvCxnSpPr/>
            <p:nvPr/>
          </p:nvCxnSpPr>
          <p:spPr>
            <a:xfrm flipH="1">
              <a:off x="1344240" y="2170600"/>
              <a:ext cx="6423397" cy="39336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1">
              <a:extLst>
                <a:ext uri="{FF2B5EF4-FFF2-40B4-BE49-F238E27FC236}">
                  <a16:creationId xmlns:a16="http://schemas.microsoft.com/office/drawing/2014/main" id="{4CD5439F-CC8E-8E41-9EF1-71A016E820D0}"/>
                </a:ext>
              </a:extLst>
            </p:cNvPr>
            <p:cNvSpPr txBox="1"/>
            <p:nvPr/>
          </p:nvSpPr>
          <p:spPr>
            <a:xfrm>
              <a:off x="2107964" y="2157102"/>
              <a:ext cx="1709102" cy="9599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SYN+ACK[...]</a:t>
              </a:r>
              <a:endParaRPr lang="fr-FR" sz="2000" dirty="0">
                <a:solidFill>
                  <a:srgbClr val="008000"/>
                </a:solidFill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5EEA8567-5E7F-894F-B869-DB0E731307E8}"/>
              </a:ext>
            </a:extLst>
          </p:cNvPr>
          <p:cNvSpPr/>
          <p:nvPr/>
        </p:nvSpPr>
        <p:spPr>
          <a:xfrm>
            <a:off x="25088" y="6133179"/>
            <a:ext cx="8827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400" dirty="0" err="1"/>
              <a:t>Duchene</a:t>
            </a:r>
            <a:r>
              <a:rPr lang="fr-FR" sz="1400" dirty="0"/>
              <a:t>, F., &amp; Bonaventure, O. (2017, </a:t>
            </a:r>
            <a:r>
              <a:rPr lang="fr-FR" sz="1400" dirty="0" err="1"/>
              <a:t>October</a:t>
            </a:r>
            <a:r>
              <a:rPr lang="fr-FR" sz="1400" dirty="0"/>
              <a:t>). </a:t>
            </a:r>
            <a:r>
              <a:rPr lang="fr-FR" sz="1400" dirty="0" err="1"/>
              <a:t>Making</a:t>
            </a:r>
            <a:r>
              <a:rPr lang="fr-FR" sz="1400" dirty="0"/>
              <a:t> </a:t>
            </a:r>
            <a:r>
              <a:rPr lang="fr-FR" sz="1400" dirty="0" err="1"/>
              <a:t>Multipath</a:t>
            </a:r>
            <a:r>
              <a:rPr lang="fr-FR" sz="1400" dirty="0"/>
              <a:t> TCP </a:t>
            </a:r>
            <a:r>
              <a:rPr lang="fr-FR" sz="1400" dirty="0" err="1"/>
              <a:t>friendlier</a:t>
            </a:r>
            <a:r>
              <a:rPr lang="fr-FR" sz="1400" dirty="0"/>
              <a:t> to </a:t>
            </a:r>
            <a:r>
              <a:rPr lang="fr-FR" sz="1400" dirty="0" err="1"/>
              <a:t>load</a:t>
            </a:r>
            <a:r>
              <a:rPr lang="fr-FR" sz="1400" dirty="0"/>
              <a:t> </a:t>
            </a:r>
            <a:r>
              <a:rPr lang="fr-FR" sz="1400" dirty="0" err="1"/>
              <a:t>balancers</a:t>
            </a:r>
            <a:r>
              <a:rPr lang="fr-FR" sz="1400" dirty="0"/>
              <a:t> and </a:t>
            </a:r>
            <a:r>
              <a:rPr lang="fr-FR" sz="1400" dirty="0" err="1"/>
              <a:t>anycast</a:t>
            </a:r>
            <a:r>
              <a:rPr lang="fr-FR" sz="1400" dirty="0"/>
              <a:t>. In 2017 IEEE 25th International </a:t>
            </a:r>
            <a:r>
              <a:rPr lang="fr-FR" sz="1400" dirty="0" err="1"/>
              <a:t>Conference</a:t>
            </a:r>
            <a:r>
              <a:rPr lang="fr-FR" sz="1400" dirty="0"/>
              <a:t> on Network </a:t>
            </a:r>
            <a:r>
              <a:rPr lang="fr-FR" sz="1400" dirty="0" err="1"/>
              <a:t>Protocols</a:t>
            </a:r>
            <a:r>
              <a:rPr lang="fr-FR" sz="1400" dirty="0"/>
              <a:t> (ICNP) (pp. 1-10). IEEE.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26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is</a:t>
            </a:r>
            <a:r>
              <a:rPr lang="fr-FR" dirty="0"/>
              <a:t> a reality</a:t>
            </a:r>
          </a:p>
          <a:p>
            <a:pPr lvl="1"/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dirty="0" err="1"/>
              <a:t>papers</a:t>
            </a:r>
            <a:r>
              <a:rPr lang="fr-FR" dirty="0"/>
              <a:t> (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references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Due to the </a:t>
            </a:r>
            <a:r>
              <a:rPr lang="fr-FR" dirty="0" err="1"/>
              <a:t>middleboxes</a:t>
            </a:r>
            <a:r>
              <a:rPr lang="fr-FR" dirty="0"/>
              <a:t>, the </a:t>
            </a:r>
            <a:r>
              <a:rPr lang="fr-FR" dirty="0" err="1"/>
              <a:t>protocol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more</a:t>
            </a:r>
            <a:br>
              <a:rPr lang="fr-FR" dirty="0"/>
            </a:br>
            <a:r>
              <a:rPr lang="fr-FR" dirty="0" err="1"/>
              <a:t>complex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initially</a:t>
            </a:r>
            <a:r>
              <a:rPr lang="fr-FR" dirty="0"/>
              <a:t> </a:t>
            </a:r>
            <a:r>
              <a:rPr lang="fr-FR" dirty="0" err="1"/>
              <a:t>expected</a:t>
            </a:r>
            <a:endParaRPr lang="fr-FR" dirty="0"/>
          </a:p>
          <a:p>
            <a:pPr lvl="1"/>
            <a:r>
              <a:rPr lang="fr-FR" dirty="0" err="1"/>
              <a:t>Multipath</a:t>
            </a:r>
            <a:r>
              <a:rPr lang="fr-FR" dirty="0"/>
              <a:t> TCP </a:t>
            </a:r>
            <a:r>
              <a:rPr lang="fr-FR" dirty="0" err="1"/>
              <a:t>works</a:t>
            </a:r>
            <a:r>
              <a:rPr lang="fr-FR" dirty="0"/>
              <a:t> over </a:t>
            </a:r>
            <a:r>
              <a:rPr lang="fr-FR" dirty="0" err="1"/>
              <a:t>today's</a:t>
            </a:r>
            <a:r>
              <a:rPr lang="fr-FR" dirty="0"/>
              <a:t> Internet !</a:t>
            </a:r>
          </a:p>
          <a:p>
            <a:pPr lvl="2"/>
            <a:r>
              <a:rPr lang="fr-FR" dirty="0"/>
              <a:t>Large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deployments</a:t>
            </a:r>
            <a:endParaRPr lang="fr-FR" dirty="0"/>
          </a:p>
          <a:p>
            <a:r>
              <a:rPr lang="fr-FR" dirty="0" err="1"/>
              <a:t>What's</a:t>
            </a:r>
            <a:r>
              <a:rPr lang="fr-FR" dirty="0"/>
              <a:t> </a:t>
            </a:r>
            <a:r>
              <a:rPr lang="fr-FR" dirty="0" err="1"/>
              <a:t>next</a:t>
            </a:r>
            <a:r>
              <a:rPr lang="fr-FR" dirty="0"/>
              <a:t> ?</a:t>
            </a:r>
          </a:p>
          <a:p>
            <a:pPr lvl="1"/>
            <a:r>
              <a:rPr lang="fr-FR" dirty="0" err="1"/>
              <a:t>Ongoing</a:t>
            </a:r>
            <a:r>
              <a:rPr lang="fr-FR" dirty="0"/>
              <a:t> effort to </a:t>
            </a:r>
            <a:r>
              <a:rPr lang="fr-FR" dirty="0" err="1"/>
              <a:t>integrate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in the </a:t>
            </a:r>
            <a:r>
              <a:rPr lang="fr-FR" dirty="0" err="1"/>
              <a:t>mainline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Linux </a:t>
            </a:r>
            <a:r>
              <a:rPr lang="fr-FR" dirty="0" err="1"/>
              <a:t>kernel</a:t>
            </a:r>
            <a:r>
              <a:rPr lang="fr-FR" dirty="0"/>
              <a:t> for </a:t>
            </a:r>
            <a:r>
              <a:rPr lang="fr-FR" dirty="0" err="1"/>
              <a:t>wider</a:t>
            </a:r>
            <a:r>
              <a:rPr lang="fr-FR" dirty="0"/>
              <a:t> </a:t>
            </a:r>
            <a:r>
              <a:rPr lang="fr-FR" dirty="0" err="1"/>
              <a:t>deployment</a:t>
            </a:r>
            <a:endParaRPr lang="fr-FR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604" y="2289485"/>
            <a:ext cx="905933" cy="108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2" y="3386510"/>
            <a:ext cx="721675" cy="82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564" y="4326301"/>
            <a:ext cx="670493" cy="70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676" y="4578668"/>
            <a:ext cx="976993" cy="381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495009" y="333718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b="1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8357" y="3610793"/>
            <a:ext cx="884767" cy="884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96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216"/>
    </mc:Choice>
    <mc:Fallback>
      <p:transition spd="slow" advTm="116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9|2.9|2.4|1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3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|2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5.3|8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8.7|12.2|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2|13|11.3|3.8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9.2|15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2.9|3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3|8|3.4|5.2|7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4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5|14.2|10.6|12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3.4|7.4|24.5|18.3|1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2.4|6.2|28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19.5|7.8|19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3.5|4.9|3.9|5.5|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9.6|7.4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|4|24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7.8|44.1|5.1|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-1826.9|11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6.7|41.3|9.9|12.7|23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9.2|2.3|9|1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6.1|4.6|11|21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|3.7|1.6|1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4.6|8.8|8.7|17|14.9|12.5|1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2.4|2|1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6|5.1|7|15.5|5.9|2|1.3|22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5.2|2.6|2.1|2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5|10.8|15.8|12.3|10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.1|2|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9|4.6|11|10.4|5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7.4|8|24.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.1|1.7|3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6|11.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7|5|8.9|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9|4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4.6|6|8.4|3.7|6.7|1.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7|6.8|16|4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6|16|3.5|14.8|3.4|7.4|6.3|9.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6|1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|6.2|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7.4|5.4|6.4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89397</TotalTime>
  <Words>6774</Words>
  <Application>Microsoft Macintosh PowerPoint</Application>
  <PresentationFormat>On-screen Show (4:3)</PresentationFormat>
  <Paragraphs>1052</Paragraphs>
  <Slides>115</Slides>
  <Notes>7</Notes>
  <HiddenSlides>13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4" baseType="lpstr">
      <vt:lpstr>Arial</vt:lpstr>
      <vt:lpstr>Arial Bold</vt:lpstr>
      <vt:lpstr>Calibri</vt:lpstr>
      <vt:lpstr>Courier</vt:lpstr>
      <vt:lpstr>Gill Sans</vt:lpstr>
      <vt:lpstr>Helvetica</vt:lpstr>
      <vt:lpstr>Verdana</vt:lpstr>
      <vt:lpstr>Thème Office</vt:lpstr>
      <vt:lpstr>…quation</vt:lpstr>
      <vt:lpstr>SIGCOMM’20 Tutorial Multipath Transport Protocols</vt:lpstr>
      <vt:lpstr>Multipath TCP</vt:lpstr>
      <vt:lpstr>Agenda</vt:lpstr>
      <vt:lpstr>The Unix pipe model</vt:lpstr>
      <vt:lpstr>The TCP bytestream model</vt:lpstr>
      <vt:lpstr>Endhosts have evolved</vt:lpstr>
      <vt:lpstr>Two main types of use cases</vt:lpstr>
      <vt:lpstr>Multipath TCP use cases Low latency for  Siri</vt:lpstr>
      <vt:lpstr>Walking with Siri in 2012</vt:lpstr>
      <vt:lpstr>Walking with Siri and Multipath TCP</vt:lpstr>
      <vt:lpstr>Limitations of this use case today</vt:lpstr>
      <vt:lpstr>Multipath TCP use cases High bandwidth on smartphones</vt:lpstr>
      <vt:lpstr>5G/Wi-Fi coexistence</vt:lpstr>
      <vt:lpstr>Broadband in the USA</vt:lpstr>
      <vt:lpstr>Fast broadband in rural areas Europe</vt:lpstr>
      <vt:lpstr>Hybrid Access Networks</vt:lpstr>
      <vt:lpstr>Other use cases</vt:lpstr>
      <vt:lpstr>Agenda</vt:lpstr>
      <vt:lpstr>The Internet architecture that we explain to our students</vt:lpstr>
      <vt:lpstr>A typical "academic" network</vt:lpstr>
      <vt:lpstr>The end-to-end principle</vt:lpstr>
      <vt:lpstr>In reality</vt:lpstr>
      <vt:lpstr>A middlebox zoo</vt:lpstr>
      <vt:lpstr>TCP segments processed by a router</vt:lpstr>
      <vt:lpstr>TCP segments processed by a NAT</vt:lpstr>
      <vt:lpstr>How to model those middleboxes ?</vt:lpstr>
      <vt:lpstr>TCP segments processed by an ALG running on a NAT</vt:lpstr>
      <vt:lpstr>How transparent is the Internet ?</vt:lpstr>
      <vt:lpstr>End-to-end transparency today</vt:lpstr>
      <vt:lpstr>TCP segments processed by a NAT (2)</vt:lpstr>
      <vt:lpstr>Agenda</vt:lpstr>
      <vt:lpstr>Design objectives</vt:lpstr>
      <vt:lpstr>TCP Connection establishment</vt:lpstr>
      <vt:lpstr>Data transfer</vt:lpstr>
      <vt:lpstr>Connection release</vt:lpstr>
      <vt:lpstr>Connection release</vt:lpstr>
      <vt:lpstr>Identification of a TCP connection</vt:lpstr>
      <vt:lpstr>The new bytestream model </vt:lpstr>
      <vt:lpstr>The Multipath TCP protocol</vt:lpstr>
      <vt:lpstr>A naïve Multipath TCP</vt:lpstr>
      <vt:lpstr>A naïve Multipath TCP In today's Internet ?</vt:lpstr>
      <vt:lpstr>Design decision </vt:lpstr>
      <vt:lpstr>Multipath TCP and the architecture</vt:lpstr>
      <vt:lpstr>A regular TCP connection</vt:lpstr>
      <vt:lpstr>Multipath TCP</vt:lpstr>
      <vt:lpstr>How to combine two TCP subflows ?</vt:lpstr>
      <vt:lpstr>How to link TCP subflows ?</vt:lpstr>
      <vt:lpstr>How to link TCP subflows ?</vt:lpstr>
      <vt:lpstr>TCP subflows</vt:lpstr>
      <vt:lpstr>Subflow agility</vt:lpstr>
      <vt:lpstr>The Multipath TCP protocol</vt:lpstr>
      <vt:lpstr>How to transfer data ?</vt:lpstr>
      <vt:lpstr>How to transfer data  in today's Internet ?</vt:lpstr>
      <vt:lpstr>Multipath TCP Data transfer</vt:lpstr>
      <vt:lpstr>Multipath TCP  Data transfer</vt:lpstr>
      <vt:lpstr>Multipath TCP  How to deal with losses ?</vt:lpstr>
      <vt:lpstr>Multipath TCP </vt:lpstr>
      <vt:lpstr>Retransmission heuristics</vt:lpstr>
      <vt:lpstr>Flow control</vt:lpstr>
      <vt:lpstr>Independant windows</vt:lpstr>
      <vt:lpstr>Independant windows possible problem</vt:lpstr>
      <vt:lpstr>A single window shared by all subflows</vt:lpstr>
      <vt:lpstr>Multipath TCP Windows</vt:lpstr>
      <vt:lpstr> Multipath TCP buffers</vt:lpstr>
      <vt:lpstr>Multipath TCP Data sequence numbers</vt:lpstr>
      <vt:lpstr>Multipath TCP Data sequence numbers</vt:lpstr>
      <vt:lpstr>Other types of middlebox interference</vt:lpstr>
      <vt:lpstr>Multipath TCP option</vt:lpstr>
      <vt:lpstr>Data Sequence Signal option</vt:lpstr>
      <vt:lpstr>The Multipath TCP protocol</vt:lpstr>
      <vt:lpstr>TCP congestion control</vt:lpstr>
      <vt:lpstr>AIMD in TCP</vt:lpstr>
      <vt:lpstr>Congestion control for Multipath TCP</vt:lpstr>
      <vt:lpstr>Independent congestion windows</vt:lpstr>
      <vt:lpstr>Coupled congestion control</vt:lpstr>
      <vt:lpstr>Linked increases congestion control</vt:lpstr>
      <vt:lpstr>Other Multipath-aware  congestion control schemes</vt:lpstr>
      <vt:lpstr>Multipath TCP packet schedulers</vt:lpstr>
      <vt:lpstr>The Multipath TCP protocol</vt:lpstr>
      <vt:lpstr>Multipath TCP  Connection establishment</vt:lpstr>
      <vt:lpstr>Roles of the initial TCP handshake</vt:lpstr>
      <vt:lpstr>« Authenticating »  Multipath TCP subflows</vt:lpstr>
      <vt:lpstr>Key exchange</vt:lpstr>
      <vt:lpstr>The MP_CAPABLE option</vt:lpstr>
      <vt:lpstr>Initial Data Sequence Numbers and Tokens</vt:lpstr>
      <vt:lpstr>The Multipath TCP control plane</vt:lpstr>
      <vt:lpstr>Closing a Multipath TCP connection</vt:lpstr>
      <vt:lpstr>Quickly closing a Multipath TCP connection</vt:lpstr>
      <vt:lpstr>Closing a Multipath TCP connection</vt:lpstr>
      <vt:lpstr>The Multipath TCP control plane</vt:lpstr>
      <vt:lpstr>Multipath TCP  Address dynamics</vt:lpstr>
      <vt:lpstr>Address dynamics</vt:lpstr>
      <vt:lpstr>Address dynamics</vt:lpstr>
      <vt:lpstr>Address dynamics in today's Internet</vt:lpstr>
      <vt:lpstr>Address dynamics with NATs</vt:lpstr>
      <vt:lpstr>Address dynamics</vt:lpstr>
      <vt:lpstr>The Multipath TCP Path Manager</vt:lpstr>
      <vt:lpstr>Multipath TCP aware load-balancers</vt:lpstr>
      <vt:lpstr>Conclusion</vt:lpstr>
      <vt:lpstr>Hands-on</vt:lpstr>
      <vt:lpstr>Hands-on : bandwidth aggregation</vt:lpstr>
      <vt:lpstr>Comparing packet schedulers</vt:lpstr>
      <vt:lpstr>Comparing packet schedulers (2)</vt:lpstr>
      <vt:lpstr>Path managers</vt:lpstr>
      <vt:lpstr>Try it by yourself ! https://multipath-tcp.org</vt:lpstr>
      <vt:lpstr>References</vt:lpstr>
      <vt:lpstr>Multipath TCP : RFCs</vt:lpstr>
      <vt:lpstr>Implementations</vt:lpstr>
      <vt:lpstr>Multipath TCP tutorials and surveys</vt:lpstr>
      <vt:lpstr>Use cases</vt:lpstr>
      <vt:lpstr>Middleboxes and Multipath TCP</vt:lpstr>
      <vt:lpstr>Multipath congestion control</vt:lpstr>
      <vt:lpstr>Multipath congestion control</vt:lpstr>
      <vt:lpstr>Multipath TCP : schedulers</vt:lpstr>
      <vt:lpstr>Multipath TCP : Path management</vt:lpstr>
    </vt:vector>
  </TitlesOfParts>
  <Manager/>
  <Company>UCL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Multipath TCP</dc:title>
  <dc:subject/>
  <dc:creator>Olivier Bonaventure</dc:creator>
  <cp:keywords/>
  <dc:description/>
  <cp:lastModifiedBy>Olivier Bonaventure</cp:lastModifiedBy>
  <cp:revision>404</cp:revision>
  <cp:lastPrinted>2013-07-25T12:38:19Z</cp:lastPrinted>
  <dcterms:created xsi:type="dcterms:W3CDTF">2012-11-15T10:07:38Z</dcterms:created>
  <dcterms:modified xsi:type="dcterms:W3CDTF">2020-08-10T15:10:18Z</dcterms:modified>
  <cp:category/>
</cp:coreProperties>
</file>